
<file path=[Content_Types].xml><?xml version="1.0" encoding="utf-8"?>
<Types xmlns="http://schemas.openxmlformats.org/package/2006/content-types">
  <Default Extension="xml" ContentType="application/xml"/>
  <Default Extension="png" ContentType="image/png"/>
  <Default Extension="jpg" ContentType="image/jpeg"/>
  <Default Extension="tiff" ContentType="image/tiff"/>
  <Default Extension="jpeg" ContentType="image/jpeg"/>
  <Default Extension="rels" ContentType="application/vnd.openxmlformats-package.relationships+xml"/>
  <Default Extension="wav" ContentType="audio/x-wav"/>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93" r:id="rId2"/>
    <p:sldId id="309" r:id="rId3"/>
    <p:sldId id="295" r:id="rId4"/>
    <p:sldId id="308" r:id="rId5"/>
    <p:sldId id="302" r:id="rId6"/>
    <p:sldId id="292" r:id="rId7"/>
    <p:sldId id="321" r:id="rId8"/>
    <p:sldId id="327" r:id="rId9"/>
    <p:sldId id="296" r:id="rId10"/>
    <p:sldId id="298" r:id="rId11"/>
    <p:sldId id="297" r:id="rId12"/>
    <p:sldId id="256" r:id="rId13"/>
    <p:sldId id="306" r:id="rId14"/>
    <p:sldId id="334" r:id="rId15"/>
    <p:sldId id="331" r:id="rId16"/>
    <p:sldId id="332" r:id="rId17"/>
    <p:sldId id="335" r:id="rId18"/>
    <p:sldId id="29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88"/>
    <p:restoredTop sz="94667"/>
  </p:normalViewPr>
  <p:slideViewPr>
    <p:cSldViewPr snapToGrid="0" snapToObjects="1">
      <p:cViewPr>
        <p:scale>
          <a:sx n="135" d="100"/>
          <a:sy n="135" d="100"/>
        </p:scale>
        <p:origin x="144"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FD4BEC-9D93-F344-86F8-0807C58D513E}" type="datetimeFigureOut">
              <a:rPr lang="en-US" smtClean="0"/>
              <a:t>10/19/17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BB93B-78E5-154E-8E0D-A7A343D30AE7}" type="slidenum">
              <a:rPr lang="en-US" smtClean="0"/>
              <a:t>‹#›</a:t>
            </a:fld>
            <a:endParaRPr lang="en-US"/>
          </a:p>
        </p:txBody>
      </p:sp>
    </p:spTree>
    <p:extLst>
      <p:ext uri="{BB962C8B-B14F-4D97-AF65-F5344CB8AC3E}">
        <p14:creationId xmlns:p14="http://schemas.microsoft.com/office/powerpoint/2010/main" val="1727863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my name is Beth</a:t>
            </a:r>
            <a:r>
              <a:rPr lang="en-US" baseline="0" dirty="0" smtClean="0"/>
              <a:t> Keyser.  I teach English to grades 7-12 in Superior, MT, a tiny rural town of under 900 people, which is the County seat of Mineral County.  Several Native American tribes including the Salish Kootenai, </a:t>
            </a:r>
            <a:r>
              <a:rPr lang="en-US" sz="1200" b="0" i="0" kern="1200" dirty="0" smtClean="0">
                <a:solidFill>
                  <a:schemeClr val="tx1"/>
                </a:solidFill>
                <a:effectLst/>
                <a:latin typeface="+mn-lt"/>
                <a:ea typeface="+mn-ea"/>
                <a:cs typeface="+mn-cs"/>
              </a:rPr>
              <a:t>Pend </a:t>
            </a:r>
            <a:r>
              <a:rPr lang="en-US" sz="1200" b="0" i="0" kern="1200" dirty="0" err="1" smtClean="0">
                <a:solidFill>
                  <a:schemeClr val="tx1"/>
                </a:solidFill>
                <a:effectLst/>
                <a:latin typeface="+mn-lt"/>
                <a:ea typeface="+mn-ea"/>
                <a:cs typeface="+mn-cs"/>
              </a:rPr>
              <a:t>d’Oreille</a:t>
            </a:r>
            <a:r>
              <a:rPr lang="en-US" sz="1200" b="0" i="0" kern="1200" dirty="0" smtClean="0">
                <a:solidFill>
                  <a:schemeClr val="tx1"/>
                </a:solidFill>
                <a:effectLst/>
                <a:latin typeface="+mn-lt"/>
                <a:ea typeface="+mn-ea"/>
                <a:cs typeface="+mn-cs"/>
              </a:rPr>
              <a:t>, and Nez Perce traveled east along the Clark</a:t>
            </a:r>
            <a:r>
              <a:rPr lang="en-US" sz="1200" b="0" i="0" kern="1200" baseline="0" dirty="0" smtClean="0">
                <a:solidFill>
                  <a:schemeClr val="tx1"/>
                </a:solidFill>
                <a:effectLst/>
                <a:latin typeface="+mn-lt"/>
                <a:ea typeface="+mn-ea"/>
                <a:cs typeface="+mn-cs"/>
              </a:rPr>
              <a:t> Fork R</a:t>
            </a:r>
            <a:r>
              <a:rPr lang="en-US" sz="1200" b="0" i="0" kern="1200" dirty="0" smtClean="0">
                <a:solidFill>
                  <a:schemeClr val="tx1"/>
                </a:solidFill>
                <a:effectLst/>
                <a:latin typeface="+mn-lt"/>
                <a:ea typeface="+mn-ea"/>
                <a:cs typeface="+mn-cs"/>
              </a:rPr>
              <a:t>iver</a:t>
            </a:r>
            <a:r>
              <a:rPr lang="en-US" sz="1200" b="0" i="0" kern="1200" baseline="0" dirty="0" smtClean="0">
                <a:solidFill>
                  <a:schemeClr val="tx1"/>
                </a:solidFill>
                <a:effectLst/>
                <a:latin typeface="+mn-lt"/>
                <a:ea typeface="+mn-ea"/>
                <a:cs typeface="+mn-cs"/>
              </a:rPr>
              <a:t> to hunt buffalo.</a:t>
            </a:r>
            <a:endParaRPr lang="en-US" dirty="0"/>
          </a:p>
        </p:txBody>
      </p:sp>
      <p:sp>
        <p:nvSpPr>
          <p:cNvPr id="4" name="Slide Number Placeholder 3"/>
          <p:cNvSpPr>
            <a:spLocks noGrp="1"/>
          </p:cNvSpPr>
          <p:nvPr>
            <p:ph type="sldNum" sz="quarter" idx="10"/>
          </p:nvPr>
        </p:nvSpPr>
        <p:spPr/>
        <p:txBody>
          <a:bodyPr/>
          <a:lstStyle/>
          <a:p>
            <a:fld id="{4B4BB93B-78E5-154E-8E0D-A7A343D30AE7}" type="slidenum">
              <a:rPr lang="en-US" smtClean="0"/>
              <a:t>1</a:t>
            </a:fld>
            <a:endParaRPr lang="en-US"/>
          </a:p>
        </p:txBody>
      </p:sp>
    </p:spTree>
    <p:extLst>
      <p:ext uri="{BB962C8B-B14F-4D97-AF65-F5344CB8AC3E}">
        <p14:creationId xmlns:p14="http://schemas.microsoft.com/office/powerpoint/2010/main" val="1628150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retrieved a lesson from Kristen Denham’s blog, about morphemes.  My students discovered some inconsistencies in the way words and their suffixes change parts of speech.  In this case, the suffix ”ate” sometimes changed words to adjectives and sometimes to verbs.  We sent our poster to her, which she posted with an explanation for the discovery.  </a:t>
            </a:r>
          </a:p>
        </p:txBody>
      </p:sp>
      <p:sp>
        <p:nvSpPr>
          <p:cNvPr id="4" name="Slide Number Placeholder 3"/>
          <p:cNvSpPr>
            <a:spLocks noGrp="1"/>
          </p:cNvSpPr>
          <p:nvPr>
            <p:ph type="sldNum" sz="quarter" idx="10"/>
          </p:nvPr>
        </p:nvSpPr>
        <p:spPr/>
        <p:txBody>
          <a:bodyPr/>
          <a:lstStyle/>
          <a:p>
            <a:fld id="{4B4BB93B-78E5-154E-8E0D-A7A343D30AE7}" type="slidenum">
              <a:rPr lang="en-US" smtClean="0"/>
              <a:t>10</a:t>
            </a:fld>
            <a:endParaRPr lang="en-US"/>
          </a:p>
        </p:txBody>
      </p:sp>
    </p:spTree>
    <p:extLst>
      <p:ext uri="{BB962C8B-B14F-4D97-AF65-F5344CB8AC3E}">
        <p14:creationId xmlns:p14="http://schemas.microsoft.com/office/powerpoint/2010/main" val="262198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use phonology as a way to help students understand that they need to be observers of what they hear as well as what they see on the written page.  I use poetry as the means by which to teach this since poetry lends itself to oral reading because it is full of both beautiful rhyme and meter. </a:t>
            </a:r>
            <a:endParaRPr lang="en-US" dirty="0"/>
          </a:p>
        </p:txBody>
      </p:sp>
      <p:sp>
        <p:nvSpPr>
          <p:cNvPr id="4" name="Slide Number Placeholder 3"/>
          <p:cNvSpPr>
            <a:spLocks noGrp="1"/>
          </p:cNvSpPr>
          <p:nvPr>
            <p:ph type="sldNum" sz="quarter" idx="10"/>
          </p:nvPr>
        </p:nvSpPr>
        <p:spPr/>
        <p:txBody>
          <a:bodyPr/>
          <a:lstStyle/>
          <a:p>
            <a:fld id="{4B4BB93B-78E5-154E-8E0D-A7A343D30AE7}" type="slidenum">
              <a:rPr lang="en-US" smtClean="0"/>
              <a:t>11</a:t>
            </a:fld>
            <a:endParaRPr lang="en-US"/>
          </a:p>
        </p:txBody>
      </p:sp>
    </p:spTree>
    <p:extLst>
      <p:ext uri="{BB962C8B-B14F-4D97-AF65-F5344CB8AC3E}">
        <p14:creationId xmlns:p14="http://schemas.microsoft.com/office/powerpoint/2010/main" val="836958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poetry</a:t>
            </a:r>
            <a:r>
              <a:rPr lang="en-US" baseline="0" dirty="0" smtClean="0"/>
              <a:t>, I talk to my seventh grade students about stressed and unstressed syllables so they can figure out the approximate meter of Paul Revere’s ride.   It turns out, in my class anyway, that not all the students automatically figure out what syllable is stressed and which is not.  This takes a lot of practice in some cases.  I have also noticed anecdotally that students with speech issues have a harder time with this task.</a:t>
            </a:r>
            <a:endParaRPr lang="en-US" dirty="0"/>
          </a:p>
        </p:txBody>
      </p:sp>
      <p:sp>
        <p:nvSpPr>
          <p:cNvPr id="4" name="Slide Number Placeholder 3"/>
          <p:cNvSpPr>
            <a:spLocks noGrp="1"/>
          </p:cNvSpPr>
          <p:nvPr>
            <p:ph type="sldNum" sz="quarter" idx="10"/>
          </p:nvPr>
        </p:nvSpPr>
        <p:spPr/>
        <p:txBody>
          <a:bodyPr/>
          <a:lstStyle/>
          <a:p>
            <a:fld id="{4B4BB93B-78E5-154E-8E0D-A7A343D30AE7}" type="slidenum">
              <a:rPr lang="en-US" smtClean="0"/>
              <a:t>12</a:t>
            </a:fld>
            <a:endParaRPr lang="en-US"/>
          </a:p>
        </p:txBody>
      </p:sp>
    </p:spTree>
    <p:extLst>
      <p:ext uri="{BB962C8B-B14F-4D97-AF65-F5344CB8AC3E}">
        <p14:creationId xmlns:p14="http://schemas.microsoft.com/office/powerpoint/2010/main" val="1928826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a:t>
            </a:r>
            <a:r>
              <a:rPr lang="en-US" baseline="0" dirty="0" smtClean="0"/>
              <a:t> father</a:t>
            </a:r>
            <a:r>
              <a:rPr lang="en-US" dirty="0" smtClean="0"/>
              <a:t>, a linguist who specializes</a:t>
            </a:r>
            <a:r>
              <a:rPr lang="en-US" baseline="0" dirty="0" smtClean="0"/>
              <a:t> in phonology,</a:t>
            </a:r>
            <a:r>
              <a:rPr lang="en-US" dirty="0" smtClean="0"/>
              <a:t> and I have been working on ways to teach</a:t>
            </a:r>
            <a:r>
              <a:rPr lang="en-US" baseline="0" dirty="0" smtClean="0"/>
              <a:t> stress in multisyllabic words because this helps students understand how meter is tracked.  Phonology discussions in my AP English Literature classes have been particularly good because they deepen my students’ understanding of what makes poetry such a unique genre and what makes language so exciting.</a:t>
            </a:r>
            <a:endParaRPr lang="en-US" dirty="0"/>
          </a:p>
        </p:txBody>
      </p:sp>
      <p:sp>
        <p:nvSpPr>
          <p:cNvPr id="4" name="Slide Number Placeholder 3"/>
          <p:cNvSpPr>
            <a:spLocks noGrp="1"/>
          </p:cNvSpPr>
          <p:nvPr>
            <p:ph type="sldNum" sz="quarter" idx="10"/>
          </p:nvPr>
        </p:nvSpPr>
        <p:spPr/>
        <p:txBody>
          <a:bodyPr/>
          <a:lstStyle/>
          <a:p>
            <a:fld id="{4B4BB93B-78E5-154E-8E0D-A7A343D30AE7}" type="slidenum">
              <a:rPr lang="en-US" smtClean="0"/>
              <a:t>13</a:t>
            </a:fld>
            <a:endParaRPr lang="en-US"/>
          </a:p>
        </p:txBody>
      </p:sp>
    </p:spTree>
    <p:extLst>
      <p:ext uri="{BB962C8B-B14F-4D97-AF65-F5344CB8AC3E}">
        <p14:creationId xmlns:p14="http://schemas.microsoft.com/office/powerpoint/2010/main" val="1367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often reminded of exceptions in English grammar.</a:t>
            </a:r>
            <a:r>
              <a:rPr lang="en-US" baseline="0" dirty="0" smtClean="0"/>
              <a:t>  Therefore, I look for ways to help students see its unpredictability. For example, instead of giving students a general and inadequate rule about nouns, I give students a list of count nouns and mass nouns and ask them to figure out difference. </a:t>
            </a:r>
            <a:endParaRPr lang="en-US" dirty="0"/>
          </a:p>
        </p:txBody>
      </p:sp>
      <p:sp>
        <p:nvSpPr>
          <p:cNvPr id="4" name="Slide Number Placeholder 3"/>
          <p:cNvSpPr>
            <a:spLocks noGrp="1"/>
          </p:cNvSpPr>
          <p:nvPr>
            <p:ph type="sldNum" sz="quarter" idx="10"/>
          </p:nvPr>
        </p:nvSpPr>
        <p:spPr/>
        <p:txBody>
          <a:bodyPr/>
          <a:lstStyle/>
          <a:p>
            <a:fld id="{4B4BB93B-78E5-154E-8E0D-A7A343D30AE7}" type="slidenum">
              <a:rPr lang="en-US" smtClean="0"/>
              <a:t>14</a:t>
            </a:fld>
            <a:endParaRPr lang="en-US"/>
          </a:p>
        </p:txBody>
      </p:sp>
    </p:spTree>
    <p:extLst>
      <p:ext uri="{BB962C8B-B14F-4D97-AF65-F5344CB8AC3E}">
        <p14:creationId xmlns:p14="http://schemas.microsoft.com/office/powerpoint/2010/main" val="1137576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run into several problems while teaching linguistics.  One is that I</a:t>
            </a:r>
            <a:r>
              <a:rPr lang="en-US" baseline="0" dirty="0" smtClean="0"/>
              <a:t> don’t have many answers to questions without having to do research.  I also find that among my linguist colleagues, there are sometimes divergent answers to my questions.  Linguistics gets deep quickly, and I often find myself scratching my head</a:t>
            </a:r>
            <a:r>
              <a:rPr lang="mr-IN" baseline="0" dirty="0" smtClean="0"/>
              <a:t>…</a:t>
            </a:r>
            <a:r>
              <a:rPr lang="en-US" baseline="0" dirty="0" smtClean="0"/>
              <a:t>. Finally, I need more time to incorporate linguistics into my already packed curriculum.</a:t>
            </a:r>
            <a:endParaRPr lang="en-US" dirty="0"/>
          </a:p>
        </p:txBody>
      </p:sp>
      <p:sp>
        <p:nvSpPr>
          <p:cNvPr id="4" name="Slide Number Placeholder 3"/>
          <p:cNvSpPr>
            <a:spLocks noGrp="1"/>
          </p:cNvSpPr>
          <p:nvPr>
            <p:ph type="sldNum" sz="quarter" idx="10"/>
          </p:nvPr>
        </p:nvSpPr>
        <p:spPr/>
        <p:txBody>
          <a:bodyPr/>
          <a:lstStyle/>
          <a:p>
            <a:fld id="{4B4BB93B-78E5-154E-8E0D-A7A343D30AE7}" type="slidenum">
              <a:rPr lang="en-US" smtClean="0"/>
              <a:t>15</a:t>
            </a:fld>
            <a:endParaRPr lang="en-US"/>
          </a:p>
        </p:txBody>
      </p:sp>
    </p:spTree>
    <p:extLst>
      <p:ext uri="{BB962C8B-B14F-4D97-AF65-F5344CB8AC3E}">
        <p14:creationId xmlns:p14="http://schemas.microsoft.com/office/powerpoint/2010/main" val="1436914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benefited from having a linguist in the family, so I can get help anytime I need.  I have</a:t>
            </a:r>
            <a:r>
              <a:rPr lang="en-US" baseline="0" dirty="0" smtClean="0"/>
              <a:t> also benefited from working with other linguists, who are interested in bringing linguistics into middle and secondary school.  The list is long, but Kristin Denham and Anne </a:t>
            </a:r>
            <a:r>
              <a:rPr lang="en-US" baseline="0" dirty="0" err="1" smtClean="0"/>
              <a:t>Lobeck</a:t>
            </a:r>
            <a:r>
              <a:rPr lang="en-US" baseline="0" dirty="0" smtClean="0"/>
              <a:t> have offered workshops and developed websites with lesson plans.  </a:t>
            </a:r>
            <a:endParaRPr lang="en-US" dirty="0"/>
          </a:p>
        </p:txBody>
      </p:sp>
      <p:sp>
        <p:nvSpPr>
          <p:cNvPr id="4" name="Slide Number Placeholder 3"/>
          <p:cNvSpPr>
            <a:spLocks noGrp="1"/>
          </p:cNvSpPr>
          <p:nvPr>
            <p:ph type="sldNum" sz="quarter" idx="10"/>
          </p:nvPr>
        </p:nvSpPr>
        <p:spPr/>
        <p:txBody>
          <a:bodyPr/>
          <a:lstStyle/>
          <a:p>
            <a:fld id="{4B4BB93B-78E5-154E-8E0D-A7A343D30AE7}" type="slidenum">
              <a:rPr lang="en-US" smtClean="0"/>
              <a:t>16</a:t>
            </a:fld>
            <a:endParaRPr lang="en-US"/>
          </a:p>
        </p:txBody>
      </p:sp>
    </p:spTree>
    <p:extLst>
      <p:ext uri="{BB962C8B-B14F-4D97-AF65-F5344CB8AC3E}">
        <p14:creationId xmlns:p14="http://schemas.microsoft.com/office/powerpoint/2010/main" val="2024635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Finding</a:t>
            </a:r>
            <a:r>
              <a:rPr lang="en-US" baseline="0" dirty="0" smtClean="0"/>
              <a:t> ways to bring linguistics into junior high and high school has been a joy for me for years, therefore, I am excited that using AP as a way to incorporate linguistics into high schools across the nation, and I am hopeful it will have a far reaching and profound affect on student learning k-16.</a:t>
            </a:r>
            <a:endParaRPr lang="en-US" dirty="0"/>
          </a:p>
        </p:txBody>
      </p:sp>
      <p:sp>
        <p:nvSpPr>
          <p:cNvPr id="4" name="Slide Number Placeholder 3"/>
          <p:cNvSpPr>
            <a:spLocks noGrp="1"/>
          </p:cNvSpPr>
          <p:nvPr>
            <p:ph type="sldNum" sz="quarter" idx="10"/>
          </p:nvPr>
        </p:nvSpPr>
        <p:spPr/>
        <p:txBody>
          <a:bodyPr/>
          <a:lstStyle/>
          <a:p>
            <a:fld id="{4B4BB93B-78E5-154E-8E0D-A7A343D30AE7}" type="slidenum">
              <a:rPr lang="en-US" smtClean="0"/>
              <a:t>17</a:t>
            </a:fld>
            <a:endParaRPr lang="en-US"/>
          </a:p>
        </p:txBody>
      </p:sp>
    </p:spTree>
    <p:extLst>
      <p:ext uri="{BB962C8B-B14F-4D97-AF65-F5344CB8AC3E}">
        <p14:creationId xmlns:p14="http://schemas.microsoft.com/office/powerpoint/2010/main" val="2019142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4BB93B-78E5-154E-8E0D-A7A343D30AE7}" type="slidenum">
              <a:rPr lang="en-US" smtClean="0"/>
              <a:t>18</a:t>
            </a:fld>
            <a:endParaRPr lang="en-US"/>
          </a:p>
        </p:txBody>
      </p:sp>
    </p:spTree>
    <p:extLst>
      <p:ext uri="{BB962C8B-B14F-4D97-AF65-F5344CB8AC3E}">
        <p14:creationId xmlns:p14="http://schemas.microsoft.com/office/powerpoint/2010/main" val="1922944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approach</a:t>
            </a:r>
            <a:r>
              <a:rPr lang="en-US" baseline="0" dirty="0" smtClean="0"/>
              <a:t> to linguistics has been creating units within my English classes.  I focus on syntax, morphology, phonology, and semantics in my seventh grade class.  We begin by understanding parts-of-speech, so when I teach students syntax trees, we have a common vocabulary with which to work.</a:t>
            </a:r>
            <a:endParaRPr lang="en-US" dirty="0"/>
          </a:p>
        </p:txBody>
      </p:sp>
      <p:sp>
        <p:nvSpPr>
          <p:cNvPr id="4" name="Slide Number Placeholder 3"/>
          <p:cNvSpPr>
            <a:spLocks noGrp="1"/>
          </p:cNvSpPr>
          <p:nvPr>
            <p:ph type="sldNum" sz="quarter" idx="10"/>
          </p:nvPr>
        </p:nvSpPr>
        <p:spPr/>
        <p:txBody>
          <a:bodyPr/>
          <a:lstStyle/>
          <a:p>
            <a:fld id="{4B4BB93B-78E5-154E-8E0D-A7A343D30AE7}" type="slidenum">
              <a:rPr lang="en-US" smtClean="0"/>
              <a:t>2</a:t>
            </a:fld>
            <a:endParaRPr lang="en-US"/>
          </a:p>
        </p:txBody>
      </p:sp>
    </p:spTree>
    <p:extLst>
      <p:ext uri="{BB962C8B-B14F-4D97-AF65-F5344CB8AC3E}">
        <p14:creationId xmlns:p14="http://schemas.microsoft.com/office/powerpoint/2010/main" val="1963199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Syntax has</a:t>
            </a:r>
            <a:r>
              <a:rPr lang="en-US" baseline="0" dirty="0" smtClean="0"/>
              <a:t> always fascinated me. As a matter of fact, when I was in college, I took a graduate level syntax course, which helped me understand why I was making mistakes in writing.  I also became very curious about language in general and began doing more research on the subject, mostly through long interviews with my father.</a:t>
            </a:r>
            <a:endParaRPr lang="en-US" dirty="0"/>
          </a:p>
        </p:txBody>
      </p:sp>
      <p:sp>
        <p:nvSpPr>
          <p:cNvPr id="4" name="Slide Number Placeholder 3"/>
          <p:cNvSpPr>
            <a:spLocks noGrp="1"/>
          </p:cNvSpPr>
          <p:nvPr>
            <p:ph type="sldNum" sz="quarter" idx="10"/>
          </p:nvPr>
        </p:nvSpPr>
        <p:spPr/>
        <p:txBody>
          <a:bodyPr/>
          <a:lstStyle/>
          <a:p>
            <a:fld id="{4B4BB93B-78E5-154E-8E0D-A7A343D30AE7}" type="slidenum">
              <a:rPr lang="en-US" smtClean="0"/>
              <a:t>3</a:t>
            </a:fld>
            <a:endParaRPr lang="en-US"/>
          </a:p>
        </p:txBody>
      </p:sp>
    </p:spTree>
    <p:extLst>
      <p:ext uri="{BB962C8B-B14F-4D97-AF65-F5344CB8AC3E}">
        <p14:creationId xmlns:p14="http://schemas.microsoft.com/office/powerpoint/2010/main" val="1393440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begin</a:t>
            </a:r>
            <a:r>
              <a:rPr lang="en-US" baseline="0" dirty="0" smtClean="0"/>
              <a:t> the syntax portion of my linguistics unit by scrambling words.  I ask the students to put them in a sentence on a piece of paper.  Every student in the class does this without error.  I then ask them how they managed to do that without the help of anyone.  This is the way in which I reveal the idea that sentences are not just a string of words.</a:t>
            </a:r>
            <a:endParaRPr lang="en-US" dirty="0"/>
          </a:p>
        </p:txBody>
      </p:sp>
      <p:sp>
        <p:nvSpPr>
          <p:cNvPr id="4" name="Slide Number Placeholder 3"/>
          <p:cNvSpPr>
            <a:spLocks noGrp="1"/>
          </p:cNvSpPr>
          <p:nvPr>
            <p:ph type="sldNum" sz="quarter" idx="10"/>
          </p:nvPr>
        </p:nvSpPr>
        <p:spPr/>
        <p:txBody>
          <a:bodyPr/>
          <a:lstStyle/>
          <a:p>
            <a:fld id="{4B4BB93B-78E5-154E-8E0D-A7A343D30AE7}" type="slidenum">
              <a:rPr lang="en-US" smtClean="0"/>
              <a:t>4</a:t>
            </a:fld>
            <a:endParaRPr lang="en-US"/>
          </a:p>
        </p:txBody>
      </p:sp>
    </p:spTree>
    <p:extLst>
      <p:ext uri="{BB962C8B-B14F-4D97-AF65-F5344CB8AC3E}">
        <p14:creationId xmlns:p14="http://schemas.microsoft.com/office/powerpoint/2010/main" val="1352951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work through the process of building a tree with students,</a:t>
            </a:r>
            <a:r>
              <a:rPr lang="en-US" baseline="0" dirty="0" smtClean="0"/>
              <a:t> give them some practical tools to help them differentiate among the parts of speech, and teach them how sentences can be represented in a tree. They practice making trees with different types of sentences.  This allows me to start talking about the relationships phrases have with each other.</a:t>
            </a:r>
            <a:endParaRPr lang="en-US" dirty="0"/>
          </a:p>
        </p:txBody>
      </p:sp>
      <p:sp>
        <p:nvSpPr>
          <p:cNvPr id="4" name="Slide Number Placeholder 3"/>
          <p:cNvSpPr>
            <a:spLocks noGrp="1"/>
          </p:cNvSpPr>
          <p:nvPr>
            <p:ph type="sldNum" sz="quarter" idx="10"/>
          </p:nvPr>
        </p:nvSpPr>
        <p:spPr/>
        <p:txBody>
          <a:bodyPr/>
          <a:lstStyle/>
          <a:p>
            <a:fld id="{4B4BB93B-78E5-154E-8E0D-A7A343D30AE7}" type="slidenum">
              <a:rPr lang="en-US" smtClean="0"/>
              <a:t>5</a:t>
            </a:fld>
            <a:endParaRPr lang="en-US"/>
          </a:p>
        </p:txBody>
      </p:sp>
    </p:spTree>
    <p:extLst>
      <p:ext uri="{BB962C8B-B14F-4D97-AF65-F5344CB8AC3E}">
        <p14:creationId xmlns:p14="http://schemas.microsoft.com/office/powerpoint/2010/main" val="960031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those relationships is sentence adverbials. I</a:t>
            </a:r>
            <a:r>
              <a:rPr lang="en-US" baseline="0" dirty="0" smtClean="0"/>
              <a:t> wanted my students to see that some phrases can move around the sentence.  Here is a slide I created to help students understand it.  They read the phrase along with the monkey.  I playfully call them “swinging monkeys”. I even provide sound effects, which are not present here.</a:t>
            </a:r>
            <a:endParaRPr lang="en-US" dirty="0"/>
          </a:p>
        </p:txBody>
      </p:sp>
      <p:sp>
        <p:nvSpPr>
          <p:cNvPr id="4" name="Slide Number Placeholder 3"/>
          <p:cNvSpPr>
            <a:spLocks noGrp="1"/>
          </p:cNvSpPr>
          <p:nvPr>
            <p:ph type="sldNum" sz="quarter" idx="10"/>
          </p:nvPr>
        </p:nvSpPr>
        <p:spPr/>
        <p:txBody>
          <a:bodyPr/>
          <a:lstStyle/>
          <a:p>
            <a:fld id="{4B4BB93B-78E5-154E-8E0D-A7A343D30AE7}" type="slidenum">
              <a:rPr lang="en-US" smtClean="0"/>
              <a:t>6</a:t>
            </a:fld>
            <a:endParaRPr lang="en-US"/>
          </a:p>
        </p:txBody>
      </p:sp>
    </p:spTree>
    <p:extLst>
      <p:ext uri="{BB962C8B-B14F-4D97-AF65-F5344CB8AC3E}">
        <p14:creationId xmlns:p14="http://schemas.microsoft.com/office/powerpoint/2010/main" val="1178412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6" name="Shape 3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After</a:t>
            </a:r>
            <a:r>
              <a:rPr lang="en-US" baseline="0" dirty="0" smtClean="0"/>
              <a:t> students understand how to build trees, I want them to begin to understand how phrases interact with each other.  I usually focus on verb groups.  I want students to see the difference among transitive, intransitive, ditransitive, and intensive verbs.  I even give them a lesson on particles. That’s as far as I have gone with this unit.</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3" name="Shape 5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I also teach them how to</a:t>
            </a:r>
            <a:r>
              <a:rPr lang="en-US" baseline="0" dirty="0" smtClean="0"/>
              <a:t> tree compound sentences and compound noun phrases.  Now that students understand how syntax trees work, I can use them when I talk about how to write and punctuate these types of sentences.  The different uses of coordinating conjunctions in sentences all of a sudden make sense when they are treed.</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we build our vocabulary for parts</a:t>
            </a:r>
            <a:r>
              <a:rPr lang="en-US" baseline="0" dirty="0" smtClean="0"/>
              <a:t> of speech, nouns, verbs, adverbs, adjectives, pronouns, prepositions, and determiners, I approach the lessons inductively, so students have to figure out the parts of speech and how they work in sentences.  I give them tests as well to identify parts of speech.</a:t>
            </a:r>
            <a:endParaRPr lang="en-US" dirty="0"/>
          </a:p>
        </p:txBody>
      </p:sp>
      <p:sp>
        <p:nvSpPr>
          <p:cNvPr id="4" name="Slide Number Placeholder 3"/>
          <p:cNvSpPr>
            <a:spLocks noGrp="1"/>
          </p:cNvSpPr>
          <p:nvPr>
            <p:ph type="sldNum" sz="quarter" idx="10"/>
          </p:nvPr>
        </p:nvSpPr>
        <p:spPr/>
        <p:txBody>
          <a:bodyPr/>
          <a:lstStyle/>
          <a:p>
            <a:fld id="{4B4BB93B-78E5-154E-8E0D-A7A343D30AE7}" type="slidenum">
              <a:rPr lang="en-US" smtClean="0"/>
              <a:t>9</a:t>
            </a:fld>
            <a:endParaRPr lang="en-US"/>
          </a:p>
        </p:txBody>
      </p:sp>
    </p:spTree>
    <p:extLst>
      <p:ext uri="{BB962C8B-B14F-4D97-AF65-F5344CB8AC3E}">
        <p14:creationId xmlns:p14="http://schemas.microsoft.com/office/powerpoint/2010/main" val="394111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B294F0-4FC4-0B4C-BE17-F436727172FD}" type="datetimeFigureOut">
              <a:rPr lang="en-US" smtClean="0"/>
              <a:t>10/19/17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11DC65-DEB8-0E46-AE34-080B0779640B}" type="slidenum">
              <a:rPr lang="en-US" smtClean="0"/>
              <a:t>‹#›</a:t>
            </a:fld>
            <a:endParaRPr lang="en-US"/>
          </a:p>
        </p:txBody>
      </p:sp>
    </p:spTree>
    <p:extLst>
      <p:ext uri="{BB962C8B-B14F-4D97-AF65-F5344CB8AC3E}">
        <p14:creationId xmlns:p14="http://schemas.microsoft.com/office/powerpoint/2010/main" val="537466072"/>
      </p:ext>
    </p:extLst>
  </p:cSld>
  <p:clrMapOvr>
    <a:masterClrMapping/>
  </p:clrMapOvr>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294F0-4FC4-0B4C-BE17-F436727172FD}" type="datetimeFigureOut">
              <a:rPr lang="en-US" smtClean="0"/>
              <a:t>10/19/17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11DC65-DEB8-0E46-AE34-080B0779640B}" type="slidenum">
              <a:rPr lang="en-US" smtClean="0"/>
              <a:t>‹#›</a:t>
            </a:fld>
            <a:endParaRPr lang="en-US"/>
          </a:p>
        </p:txBody>
      </p:sp>
    </p:spTree>
    <p:extLst>
      <p:ext uri="{BB962C8B-B14F-4D97-AF65-F5344CB8AC3E}">
        <p14:creationId xmlns:p14="http://schemas.microsoft.com/office/powerpoint/2010/main" val="2080314266"/>
      </p:ext>
    </p:extLst>
  </p:cSld>
  <p:clrMapOvr>
    <a:masterClrMapping/>
  </p:clrMapOvr>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294F0-4FC4-0B4C-BE17-F436727172FD}" type="datetimeFigureOut">
              <a:rPr lang="en-US" smtClean="0"/>
              <a:t>10/19/17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11DC65-DEB8-0E46-AE34-080B0779640B}" type="slidenum">
              <a:rPr lang="en-US" smtClean="0"/>
              <a:t>‹#›</a:t>
            </a:fld>
            <a:endParaRPr lang="en-US"/>
          </a:p>
        </p:txBody>
      </p:sp>
    </p:spTree>
    <p:extLst>
      <p:ext uri="{BB962C8B-B14F-4D97-AF65-F5344CB8AC3E}">
        <p14:creationId xmlns:p14="http://schemas.microsoft.com/office/powerpoint/2010/main" val="660611855"/>
      </p:ext>
    </p:extLst>
  </p:cSld>
  <p:clrMapOvr>
    <a:masterClrMapping/>
  </p:clrMapOvr>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10363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0" y="4114800"/>
            <a:ext cx="10363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7" name="Rectangle 6"/>
          <p:cNvSpPr>
            <a:spLocks noGrp="1" noChangeArrowheads="1"/>
          </p:cNvSpPr>
          <p:nvPr>
            <p:ph type="sldNum" sz="quarter" idx="12"/>
          </p:nvPr>
        </p:nvSpPr>
        <p:spPr>
          <a:ln/>
        </p:spPr>
        <p:txBody>
          <a:bodyPr/>
          <a:lstStyle>
            <a:lvl1pPr>
              <a:defRPr/>
            </a:lvl1pPr>
          </a:lstStyle>
          <a:p>
            <a:pPr>
              <a:defRPr/>
            </a:pPr>
            <a:fld id="{0CF46985-2F52-914E-BBD7-742DC016267E}" type="slidenum">
              <a:rPr lang="en-US" altLang="x-none"/>
              <a:pPr>
                <a:defRPr/>
              </a:pPr>
              <a:t>‹#›</a:t>
            </a:fld>
            <a:endParaRPr lang="en-US" altLang="x-none"/>
          </a:p>
        </p:txBody>
      </p:sp>
    </p:spTree>
    <p:extLst>
      <p:ext uri="{BB962C8B-B14F-4D97-AF65-F5344CB8AC3E}">
        <p14:creationId xmlns:p14="http://schemas.microsoft.com/office/powerpoint/2010/main" val="344897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Main poi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653667" y="651000"/>
            <a:ext cx="8302800" cy="5454400"/>
          </a:xfrm>
          <a:prstGeom prst="rect">
            <a:avLst/>
          </a:prstGeom>
        </p:spPr>
        <p:txBody>
          <a:bodyPr lIns="91425" tIns="91425" rIns="91425" bIns="91425" anchor="ctr" anchorCtr="0"/>
          <a:lstStyle>
            <a:lvl1pPr lvl="0">
              <a:spcBef>
                <a:spcPts val="0"/>
              </a:spcBef>
              <a:buSzPct val="100000"/>
              <a:defRPr sz="8000"/>
            </a:lvl1pPr>
            <a:lvl2pPr lvl="1">
              <a:spcBef>
                <a:spcPts val="0"/>
              </a:spcBef>
              <a:buSzPct val="100000"/>
              <a:defRPr sz="8000"/>
            </a:lvl2pPr>
            <a:lvl3pPr lvl="2">
              <a:spcBef>
                <a:spcPts val="0"/>
              </a:spcBef>
              <a:buSzPct val="100000"/>
              <a:defRPr sz="8000"/>
            </a:lvl3pPr>
            <a:lvl4pPr lvl="3">
              <a:spcBef>
                <a:spcPts val="0"/>
              </a:spcBef>
              <a:buSzPct val="100000"/>
              <a:defRPr sz="8000"/>
            </a:lvl4pPr>
            <a:lvl5pPr lvl="4">
              <a:spcBef>
                <a:spcPts val="0"/>
              </a:spcBef>
              <a:buSzPct val="100000"/>
              <a:defRPr sz="8000"/>
            </a:lvl5pPr>
            <a:lvl6pPr lvl="5">
              <a:spcBef>
                <a:spcPts val="0"/>
              </a:spcBef>
              <a:buSzPct val="100000"/>
              <a:defRPr sz="8000"/>
            </a:lvl6pPr>
            <a:lvl7pPr lvl="6">
              <a:spcBef>
                <a:spcPts val="0"/>
              </a:spcBef>
              <a:buSzPct val="100000"/>
              <a:defRPr sz="8000"/>
            </a:lvl7pPr>
            <a:lvl8pPr lvl="7">
              <a:spcBef>
                <a:spcPts val="0"/>
              </a:spcBef>
              <a:buSzPct val="100000"/>
              <a:defRPr sz="8000"/>
            </a:lvl8pPr>
            <a:lvl9pPr lvl="8">
              <a:spcBef>
                <a:spcPts val="0"/>
              </a:spcBef>
              <a:buSzPct val="100000"/>
              <a:defRPr sz="8000"/>
            </a:lvl9pPr>
          </a:lstStyle>
          <a:p>
            <a:endParaRPr/>
          </a:p>
        </p:txBody>
      </p:sp>
      <p:sp>
        <p:nvSpPr>
          <p:cNvPr id="44" name="Shape 44"/>
          <p:cNvSpPr txBox="1">
            <a:spLocks noGrp="1"/>
          </p:cNvSpPr>
          <p:nvPr>
            <p:ph type="sldNum" idx="12"/>
          </p:nvPr>
        </p:nvSpPr>
        <p:spPr>
          <a:xfrm>
            <a:off x="11364721" y="6260831"/>
            <a:ext cx="731600" cy="524800"/>
          </a:xfrm>
          <a:prstGeom prst="rect">
            <a:avLst/>
          </a:prstGeom>
        </p:spPr>
        <p:txBody>
          <a:bodyPr lIns="91425" tIns="91425" rIns="91425" bIns="91425" anchor="ctr" anchorCtr="0">
            <a:noAutofit/>
          </a:bodyPr>
          <a:lstStyle/>
          <a:p>
            <a:fld id="{00000000-1234-1234-1234-123412341234}" type="slidenum">
              <a:rPr lang="en" smtClean="0">
                <a:solidFill>
                  <a:schemeClr val="lt1"/>
                </a:solidFill>
              </a:rPr>
              <a:pPr/>
              <a:t>‹#›</a:t>
            </a:fld>
            <a:endParaRPr lang="en">
              <a:solidFill>
                <a:schemeClr val="lt1"/>
              </a:solidFill>
            </a:endParaRPr>
          </a:p>
        </p:txBody>
      </p:sp>
    </p:spTree>
    <p:extLst>
      <p:ext uri="{BB962C8B-B14F-4D97-AF65-F5344CB8AC3E}">
        <p14:creationId xmlns:p14="http://schemas.microsoft.com/office/powerpoint/2010/main" val="1064864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294F0-4FC4-0B4C-BE17-F436727172FD}" type="datetimeFigureOut">
              <a:rPr lang="en-US" smtClean="0"/>
              <a:t>10/19/17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11DC65-DEB8-0E46-AE34-080B0779640B}" type="slidenum">
              <a:rPr lang="en-US" smtClean="0"/>
              <a:t>‹#›</a:t>
            </a:fld>
            <a:endParaRPr lang="en-US"/>
          </a:p>
        </p:txBody>
      </p:sp>
    </p:spTree>
    <p:extLst>
      <p:ext uri="{BB962C8B-B14F-4D97-AF65-F5344CB8AC3E}">
        <p14:creationId xmlns:p14="http://schemas.microsoft.com/office/powerpoint/2010/main" val="876052822"/>
      </p:ext>
    </p:extLst>
  </p:cSld>
  <p:clrMapOvr>
    <a:masterClrMapping/>
  </p:clrMapOvr>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B294F0-4FC4-0B4C-BE17-F436727172FD}" type="datetimeFigureOut">
              <a:rPr lang="en-US" smtClean="0"/>
              <a:t>10/19/17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11DC65-DEB8-0E46-AE34-080B0779640B}" type="slidenum">
              <a:rPr lang="en-US" smtClean="0"/>
              <a:t>‹#›</a:t>
            </a:fld>
            <a:endParaRPr lang="en-US"/>
          </a:p>
        </p:txBody>
      </p:sp>
    </p:spTree>
    <p:extLst>
      <p:ext uri="{BB962C8B-B14F-4D97-AF65-F5344CB8AC3E}">
        <p14:creationId xmlns:p14="http://schemas.microsoft.com/office/powerpoint/2010/main" val="671895522"/>
      </p:ext>
    </p:extLst>
  </p:cSld>
  <p:clrMapOvr>
    <a:masterClrMapping/>
  </p:clrMapOvr>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B294F0-4FC4-0B4C-BE17-F436727172FD}" type="datetimeFigureOut">
              <a:rPr lang="en-US" smtClean="0"/>
              <a:t>10/19/17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11DC65-DEB8-0E46-AE34-080B0779640B}" type="slidenum">
              <a:rPr lang="en-US" smtClean="0"/>
              <a:t>‹#›</a:t>
            </a:fld>
            <a:endParaRPr lang="en-US"/>
          </a:p>
        </p:txBody>
      </p:sp>
    </p:spTree>
    <p:extLst>
      <p:ext uri="{BB962C8B-B14F-4D97-AF65-F5344CB8AC3E}">
        <p14:creationId xmlns:p14="http://schemas.microsoft.com/office/powerpoint/2010/main" val="1079022328"/>
      </p:ext>
    </p:extLst>
  </p:cSld>
  <p:clrMapOvr>
    <a:masterClrMapping/>
  </p:clrMapOvr>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B294F0-4FC4-0B4C-BE17-F436727172FD}" type="datetimeFigureOut">
              <a:rPr lang="en-US" smtClean="0"/>
              <a:t>10/19/17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11DC65-DEB8-0E46-AE34-080B0779640B}" type="slidenum">
              <a:rPr lang="en-US" smtClean="0"/>
              <a:t>‹#›</a:t>
            </a:fld>
            <a:endParaRPr lang="en-US"/>
          </a:p>
        </p:txBody>
      </p:sp>
    </p:spTree>
    <p:extLst>
      <p:ext uri="{BB962C8B-B14F-4D97-AF65-F5344CB8AC3E}">
        <p14:creationId xmlns:p14="http://schemas.microsoft.com/office/powerpoint/2010/main" val="1776351428"/>
      </p:ext>
    </p:extLst>
  </p:cSld>
  <p:clrMapOvr>
    <a:masterClrMapping/>
  </p:clrMapOvr>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B294F0-4FC4-0B4C-BE17-F436727172FD}" type="datetimeFigureOut">
              <a:rPr lang="en-US" smtClean="0"/>
              <a:t>10/19/17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11DC65-DEB8-0E46-AE34-080B0779640B}" type="slidenum">
              <a:rPr lang="en-US" smtClean="0"/>
              <a:t>‹#›</a:t>
            </a:fld>
            <a:endParaRPr lang="en-US"/>
          </a:p>
        </p:txBody>
      </p:sp>
    </p:spTree>
    <p:extLst>
      <p:ext uri="{BB962C8B-B14F-4D97-AF65-F5344CB8AC3E}">
        <p14:creationId xmlns:p14="http://schemas.microsoft.com/office/powerpoint/2010/main" val="820789802"/>
      </p:ext>
    </p:extLst>
  </p:cSld>
  <p:clrMapOvr>
    <a:masterClrMapping/>
  </p:clrMapOvr>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B294F0-4FC4-0B4C-BE17-F436727172FD}" type="datetimeFigureOut">
              <a:rPr lang="en-US" smtClean="0"/>
              <a:t>10/19/17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11DC65-DEB8-0E46-AE34-080B0779640B}" type="slidenum">
              <a:rPr lang="en-US" smtClean="0"/>
              <a:t>‹#›</a:t>
            </a:fld>
            <a:endParaRPr lang="en-US"/>
          </a:p>
        </p:txBody>
      </p:sp>
    </p:spTree>
    <p:extLst>
      <p:ext uri="{BB962C8B-B14F-4D97-AF65-F5344CB8AC3E}">
        <p14:creationId xmlns:p14="http://schemas.microsoft.com/office/powerpoint/2010/main" val="1726737533"/>
      </p:ext>
    </p:extLst>
  </p:cSld>
  <p:clrMapOvr>
    <a:masterClrMapping/>
  </p:clrMapOvr>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B294F0-4FC4-0B4C-BE17-F436727172FD}" type="datetimeFigureOut">
              <a:rPr lang="en-US" smtClean="0"/>
              <a:t>10/19/17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11DC65-DEB8-0E46-AE34-080B0779640B}" type="slidenum">
              <a:rPr lang="en-US" smtClean="0"/>
              <a:t>‹#›</a:t>
            </a:fld>
            <a:endParaRPr lang="en-US"/>
          </a:p>
        </p:txBody>
      </p:sp>
    </p:spTree>
    <p:extLst>
      <p:ext uri="{BB962C8B-B14F-4D97-AF65-F5344CB8AC3E}">
        <p14:creationId xmlns:p14="http://schemas.microsoft.com/office/powerpoint/2010/main" val="183711573"/>
      </p:ext>
    </p:extLst>
  </p:cSld>
  <p:clrMapOvr>
    <a:masterClrMapping/>
  </p:clrMapOvr>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B294F0-4FC4-0B4C-BE17-F436727172FD}" type="datetimeFigureOut">
              <a:rPr lang="en-US" smtClean="0"/>
              <a:t>10/19/17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11DC65-DEB8-0E46-AE34-080B0779640B}" type="slidenum">
              <a:rPr lang="en-US" smtClean="0"/>
              <a:t>‹#›</a:t>
            </a:fld>
            <a:endParaRPr lang="en-US"/>
          </a:p>
        </p:txBody>
      </p:sp>
    </p:spTree>
    <p:extLst>
      <p:ext uri="{BB962C8B-B14F-4D97-AF65-F5344CB8AC3E}">
        <p14:creationId xmlns:p14="http://schemas.microsoft.com/office/powerpoint/2010/main" val="1706406672"/>
      </p:ext>
    </p:extLst>
  </p:cSld>
  <p:clrMapOvr>
    <a:masterClrMapping/>
  </p:clrMapOvr>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B294F0-4FC4-0B4C-BE17-F436727172FD}" type="datetimeFigureOut">
              <a:rPr lang="en-US" smtClean="0"/>
              <a:t>10/19/17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1DC65-DEB8-0E46-AE34-080B0779640B}" type="slidenum">
              <a:rPr lang="en-US" smtClean="0"/>
              <a:t>‹#›</a:t>
            </a:fld>
            <a:endParaRPr lang="en-US"/>
          </a:p>
        </p:txBody>
      </p:sp>
    </p:spTree>
    <p:extLst>
      <p:ext uri="{BB962C8B-B14F-4D97-AF65-F5344CB8AC3E}">
        <p14:creationId xmlns:p14="http://schemas.microsoft.com/office/powerpoint/2010/main" val="2042486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d3.us/" TargetMode="External"/><Relationship Id="rId4" Type="http://schemas.openxmlformats.org/officeDocument/2006/relationships/image" Target="../media/image1.png"/><Relationship Id="rId5" Type="http://schemas.openxmlformats.org/officeDocument/2006/relationships/image" Target="../media/image2.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4.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hyperlink" Target="http://mineralmthistory.com/?page_id=27&amp;theme=1" TargetMode="External"/><Relationship Id="rId4" Type="http://schemas.openxmlformats.org/officeDocument/2006/relationships/hyperlink" Target="http://www.mrdowoportal.com/morphology.html" TargetMode="External"/><Relationship Id="rId5" Type="http://schemas.openxmlformats.org/officeDocument/2006/relationships/hyperlink" Target="https://ellinfobcps.weebly.com/phonology.html" TargetMode="External"/><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6.xml"/><Relationship Id="rId5" Type="http://schemas.openxmlformats.org/officeDocument/2006/relationships/image" Target="../media/image7.wmf"/><Relationship Id="rId6" Type="http://schemas.openxmlformats.org/officeDocument/2006/relationships/image" Target="../media/image8.png"/><Relationship Id="rId7" Type="http://schemas.openxmlformats.org/officeDocument/2006/relationships/image" Target="../media/image9.png"/><Relationship Id="rId1" Type="http://schemas.microsoft.com/office/2007/relationships/media" Target="../media/media1.wav"/><Relationship Id="rId2" Type="http://schemas.openxmlformats.org/officeDocument/2006/relationships/audio" Target="../media/media1.wav"/></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81354" y="43228"/>
            <a:ext cx="12192000"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1D1D1D"/>
                </a:solidFill>
                <a:effectLst/>
                <a:latin typeface="Arial" charset="0"/>
                <a:ea typeface="latoregular" charset="0"/>
                <a:hlinkClick r:id="rId3"/>
              </a:rPr>
              <a:t>  </a:t>
            </a:r>
            <a:endParaRPr kumimoji="0" lang="en-US" altLang="en-US" sz="1200" b="0" i="0" u="none" strike="noStrike" cap="none" normalizeH="0" baseline="0" dirty="0">
              <a:ln>
                <a:noFill/>
              </a:ln>
              <a:solidFill>
                <a:srgbClr val="1D1D1D"/>
              </a:solidFill>
              <a:effectLst/>
              <a:latin typeface="Arial" charset="0"/>
              <a:ea typeface="latoregular"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300" b="0" i="0" u="none" strike="noStrike" cap="none" normalizeH="0" baseline="0" dirty="0">
              <a:ln>
                <a:noFill/>
              </a:ln>
              <a:solidFill>
                <a:srgbClr val="FFFFFF"/>
              </a:solidFill>
              <a:effectLst/>
              <a:latin typeface="Arial" charset="0"/>
              <a:ea typeface="asapbold"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FFFF"/>
                </a:solidFill>
                <a:effectLst/>
                <a:latin typeface="Arial" charset="0"/>
                <a:ea typeface="asapbold" charset="0"/>
                <a:hlinkClick r:id="rId3"/>
              </a:rPr>
              <a:t>SUPERIOR SCHOOL DISTRICT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FFFF"/>
                </a:solidFill>
                <a:effectLst/>
                <a:latin typeface="Arial" charset="0"/>
                <a:ea typeface="asapbold" charset="0"/>
                <a:hlinkClick r:id="rId3"/>
              </a:rPr>
              <a:t>"EVERYONE WORKING TOGETHER FOR A SUPERIOR EDUCATION!"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1D1D1D"/>
                </a:solidFill>
                <a:effectLst/>
                <a:latin typeface="Arial" charset="0"/>
                <a:ea typeface="latoregular" charset="0"/>
                <a:hlinkClick r:id="rId3"/>
              </a:rPr>
              <a:t>PO Box 400, Superior, MT 59872</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1D1D1D"/>
                </a:solidFill>
                <a:effectLst/>
                <a:latin typeface="Arial" charset="0"/>
                <a:ea typeface="latoregular" charset="0"/>
                <a:hlinkClick r:id="rId3"/>
              </a:rPr>
              <a:t>Phone 406-822-3600 | Fax Elementary: 406-822-3601 High School: 406-822-4396</a:t>
            </a:r>
            <a:endParaRPr kumimoji="0" lang="en-US" altLang="en-US" sz="10600" b="0" i="0" u="none" strike="noStrike" cap="none" normalizeH="0" baseline="0" dirty="0">
              <a:ln>
                <a:noFill/>
              </a:ln>
              <a:solidFill>
                <a:srgbClr val="1D1D1D"/>
              </a:solidFill>
              <a:effectLst/>
              <a:latin typeface="Arial" charset="0"/>
              <a:ea typeface="latoregular" charset="0"/>
            </a:endParaRPr>
          </a:p>
        </p:txBody>
      </p:sp>
      <p:pic>
        <p:nvPicPr>
          <p:cNvPr id="1026" name="Picture 2" descr="chool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386" y="43228"/>
            <a:ext cx="1465384" cy="11592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02" y="2485292"/>
            <a:ext cx="12149198" cy="4372707"/>
          </a:xfrm>
          <a:prstGeom prst="rect">
            <a:avLst/>
          </a:prstGeom>
        </p:spPr>
      </p:pic>
    </p:spTree>
    <p:extLst>
      <p:ext uri="{BB962C8B-B14F-4D97-AF65-F5344CB8AC3E}">
        <p14:creationId xmlns:p14="http://schemas.microsoft.com/office/powerpoint/2010/main" val="692059743"/>
      </p:ext>
    </p:extLst>
  </p:cSld>
  <p:clrMapOvr>
    <a:masterClrMapping/>
  </p:clrMapOvr>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08210645"/>
              </p:ext>
            </p:extLst>
          </p:nvPr>
        </p:nvGraphicFramePr>
        <p:xfrm>
          <a:off x="4548553" y="124264"/>
          <a:ext cx="7523375" cy="1005840"/>
        </p:xfrm>
        <a:graphic>
          <a:graphicData uri="http://schemas.openxmlformats.org/drawingml/2006/table">
            <a:tbl>
              <a:tblPr firstRow="1" bandRow="1">
                <a:tableStyleId>{5C22544A-7EE6-4342-B048-85BDC9FD1C3A}</a:tableStyleId>
              </a:tblPr>
              <a:tblGrid>
                <a:gridCol w="1504675"/>
                <a:gridCol w="1504675"/>
                <a:gridCol w="1504675"/>
                <a:gridCol w="1504675"/>
                <a:gridCol w="1504675"/>
              </a:tblGrid>
              <a:tr h="359898">
                <a:tc>
                  <a:txBody>
                    <a:bodyPr/>
                    <a:lstStyle/>
                    <a:p>
                      <a:r>
                        <a:rPr lang="en-US" dirty="0" smtClean="0"/>
                        <a:t>Word</a:t>
                      </a:r>
                      <a:endParaRPr lang="en-US" dirty="0"/>
                    </a:p>
                  </a:txBody>
                  <a:tcPr/>
                </a:tc>
                <a:tc>
                  <a:txBody>
                    <a:bodyPr/>
                    <a:lstStyle/>
                    <a:p>
                      <a:r>
                        <a:rPr lang="en-US" dirty="0" smtClean="0"/>
                        <a:t>Part of Speech</a:t>
                      </a:r>
                      <a:endParaRPr lang="en-US" dirty="0"/>
                    </a:p>
                  </a:txBody>
                  <a:tcPr/>
                </a:tc>
                <a:tc>
                  <a:txBody>
                    <a:bodyPr/>
                    <a:lstStyle/>
                    <a:p>
                      <a:r>
                        <a:rPr lang="en-US" dirty="0" smtClean="0"/>
                        <a:t>Ending</a:t>
                      </a:r>
                      <a:endParaRPr lang="en-US" dirty="0"/>
                    </a:p>
                  </a:txBody>
                  <a:tcPr/>
                </a:tc>
                <a:tc>
                  <a:txBody>
                    <a:bodyPr/>
                    <a:lstStyle/>
                    <a:p>
                      <a:r>
                        <a:rPr lang="en-US" dirty="0" smtClean="0"/>
                        <a:t>New Word</a:t>
                      </a:r>
                      <a:endParaRPr lang="en-US" dirty="0"/>
                    </a:p>
                  </a:txBody>
                  <a:tcPr/>
                </a:tc>
                <a:tc>
                  <a:txBody>
                    <a:bodyPr/>
                    <a:lstStyle/>
                    <a:p>
                      <a:r>
                        <a:rPr lang="en-US" dirty="0" smtClean="0"/>
                        <a:t>Part of Speech</a:t>
                      </a:r>
                      <a:endParaRPr lang="en-US" dirty="0"/>
                    </a:p>
                  </a:txBody>
                  <a:tcPr/>
                </a:tc>
              </a:tr>
              <a:tr h="359898">
                <a:tc>
                  <a:txBody>
                    <a:bodyPr/>
                    <a:lstStyle/>
                    <a:p>
                      <a:r>
                        <a:rPr lang="en-US" dirty="0" smtClean="0"/>
                        <a:t>Consider</a:t>
                      </a:r>
                      <a:endParaRPr lang="en-US" dirty="0"/>
                    </a:p>
                  </a:txBody>
                  <a:tcPr/>
                </a:tc>
                <a:tc>
                  <a:txBody>
                    <a:bodyPr/>
                    <a:lstStyle/>
                    <a:p>
                      <a:r>
                        <a:rPr lang="en-US" dirty="0" smtClean="0"/>
                        <a:t>verb</a:t>
                      </a:r>
                      <a:endParaRPr lang="en-US" dirty="0"/>
                    </a:p>
                  </a:txBody>
                  <a:tcPr/>
                </a:tc>
                <a:tc>
                  <a:txBody>
                    <a:bodyPr/>
                    <a:lstStyle/>
                    <a:p>
                      <a:r>
                        <a:rPr lang="en-US" dirty="0" smtClean="0"/>
                        <a:t>ate</a:t>
                      </a:r>
                      <a:endParaRPr lang="en-US" dirty="0"/>
                    </a:p>
                  </a:txBody>
                  <a:tcPr/>
                </a:tc>
                <a:tc>
                  <a:txBody>
                    <a:bodyPr/>
                    <a:lstStyle/>
                    <a:p>
                      <a:r>
                        <a:rPr lang="en-US" dirty="0" smtClean="0"/>
                        <a:t>considerate</a:t>
                      </a:r>
                      <a:endParaRPr lang="en-US" dirty="0"/>
                    </a:p>
                  </a:txBody>
                  <a:tcPr/>
                </a:tc>
                <a:tc>
                  <a:txBody>
                    <a:bodyPr/>
                    <a:lstStyle/>
                    <a:p>
                      <a:r>
                        <a:rPr lang="en-US" dirty="0" smtClean="0"/>
                        <a:t>adjective</a:t>
                      </a:r>
                      <a:endParaRPr lang="en-US" dirty="0"/>
                    </a:p>
                  </a:txBody>
                  <a:tcPr/>
                </a:tc>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92" y="1130104"/>
            <a:ext cx="3763107" cy="570324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1860" y="1723293"/>
            <a:ext cx="5658170" cy="4290646"/>
          </a:xfrm>
          <a:prstGeom prst="rect">
            <a:avLst/>
          </a:prstGeom>
        </p:spPr>
      </p:pic>
      <p:sp>
        <p:nvSpPr>
          <p:cNvPr id="8" name="TextBox 7"/>
          <p:cNvSpPr txBox="1"/>
          <p:nvPr/>
        </p:nvSpPr>
        <p:spPr>
          <a:xfrm>
            <a:off x="144349" y="124264"/>
            <a:ext cx="4404204" cy="830997"/>
          </a:xfrm>
          <a:prstGeom prst="rect">
            <a:avLst/>
          </a:prstGeom>
          <a:noFill/>
        </p:spPr>
        <p:txBody>
          <a:bodyPr wrap="square" rtlCol="0">
            <a:spAutoFit/>
          </a:bodyPr>
          <a:lstStyle/>
          <a:p>
            <a:r>
              <a:rPr lang="en-US" sz="2400" dirty="0" err="1" smtClean="0">
                <a:solidFill>
                  <a:schemeClr val="accent1"/>
                </a:solidFill>
                <a:latin typeface="Arial Hebrew" charset="-79"/>
                <a:ea typeface="Arial Hebrew" charset="-79"/>
                <a:cs typeface="Arial Hebrew" charset="-79"/>
              </a:rPr>
              <a:t>Middleschoolling.blogspot.com</a:t>
            </a:r>
            <a:endParaRPr lang="en-US" sz="2400" dirty="0" smtClean="0">
              <a:solidFill>
                <a:schemeClr val="accent1"/>
              </a:solidFill>
              <a:latin typeface="Arial Hebrew" charset="-79"/>
              <a:ea typeface="Arial Hebrew" charset="-79"/>
              <a:cs typeface="Arial Hebrew" charset="-79"/>
            </a:endParaRPr>
          </a:p>
          <a:p>
            <a:pPr algn="ctr"/>
            <a:r>
              <a:rPr lang="en-US" sz="2400" dirty="0" smtClean="0">
                <a:solidFill>
                  <a:schemeClr val="accent1"/>
                </a:solidFill>
                <a:latin typeface="Arial Hebrew" charset="-79"/>
                <a:ea typeface="Arial Hebrew" charset="-79"/>
                <a:cs typeface="Arial Hebrew" charset="-79"/>
              </a:rPr>
              <a:t>Kristen Denham</a:t>
            </a:r>
            <a:endParaRPr lang="en-US" sz="2400" dirty="0">
              <a:solidFill>
                <a:schemeClr val="accent1"/>
              </a:solidFill>
              <a:latin typeface="Arial Hebrew" charset="-79"/>
              <a:ea typeface="Arial Hebrew" charset="-79"/>
              <a:cs typeface="Arial Hebrew" charset="-79"/>
            </a:endParaRPr>
          </a:p>
        </p:txBody>
      </p:sp>
    </p:spTree>
    <p:extLst>
      <p:ext uri="{BB962C8B-B14F-4D97-AF65-F5344CB8AC3E}">
        <p14:creationId xmlns:p14="http://schemas.microsoft.com/office/powerpoint/2010/main" val="1798905626"/>
      </p:ext>
    </p:extLst>
  </p:cSld>
  <p:clrMapOvr>
    <a:masterClrMapping/>
  </p:clrMapOvr>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28017" y="594920"/>
            <a:ext cx="3360198" cy="830997"/>
          </a:xfrm>
          <a:prstGeom prst="rect">
            <a:avLst/>
          </a:prstGeom>
        </p:spPr>
        <p:txBody>
          <a:bodyPr wrap="square">
            <a:spAutoFit/>
          </a:bodyPr>
          <a:lstStyle/>
          <a:p>
            <a:r>
              <a:rPr lang="en-US" sz="4800" dirty="0" smtClean="0">
                <a:ln w="0"/>
                <a:solidFill>
                  <a:schemeClr val="accent1"/>
                </a:solidFill>
                <a:effectLst>
                  <a:outerShdw blurRad="38100" dist="25400" dir="5400000" algn="ctr" rotWithShape="0">
                    <a:srgbClr val="6E747A">
                      <a:alpha val="43000"/>
                    </a:srgbClr>
                  </a:outerShdw>
                </a:effectLst>
              </a:rPr>
              <a:t>Phonology</a:t>
            </a:r>
            <a:endParaRPr lang="en-US" sz="4800" dirty="0"/>
          </a:p>
        </p:txBody>
      </p:sp>
      <p:pic>
        <p:nvPicPr>
          <p:cNvPr id="3" name="Picture 2"/>
          <p:cNvPicPr>
            <a:picLocks noChangeAspect="1"/>
          </p:cNvPicPr>
          <p:nvPr/>
        </p:nvPicPr>
        <p:blipFill>
          <a:blip r:embed="rId3"/>
          <a:stretch>
            <a:fillRect/>
          </a:stretch>
        </p:blipFill>
        <p:spPr>
          <a:xfrm>
            <a:off x="4574937" y="1773493"/>
            <a:ext cx="3795340" cy="4744175"/>
          </a:xfrm>
          <a:prstGeom prst="rect">
            <a:avLst/>
          </a:prstGeom>
        </p:spPr>
      </p:pic>
    </p:spTree>
    <p:extLst>
      <p:ext uri="{BB962C8B-B14F-4D97-AF65-F5344CB8AC3E}">
        <p14:creationId xmlns:p14="http://schemas.microsoft.com/office/powerpoint/2010/main" val="271668163"/>
      </p:ext>
    </p:extLst>
  </p:cSld>
  <p:clrMapOvr>
    <a:masterClrMapping/>
  </p:clrMapOvr>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4213" y="-118849"/>
            <a:ext cx="10008456" cy="6976849"/>
          </a:xfrm>
          <a:prstGeom prst="rect">
            <a:avLst/>
          </a:prstGeom>
        </p:spPr>
      </p:pic>
    </p:spTree>
    <p:extLst>
      <p:ext uri="{BB962C8B-B14F-4D97-AF65-F5344CB8AC3E}">
        <p14:creationId xmlns:p14="http://schemas.microsoft.com/office/powerpoint/2010/main" val="412991995"/>
      </p:ext>
    </p:extLst>
  </p:cSld>
  <p:clrMapOvr>
    <a:masterClrMapping/>
  </p:clrMapOvr>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2" descr="Pictures of class wit#FF62D.jpg                                000474A5Macintosh HD                   BD75141C:"/>
          <p:cNvPicPr>
            <a:picLocks noChangeAspect="1" noChangeArrowheads="1"/>
          </p:cNvPicPr>
          <p:nvPr/>
        </p:nvPicPr>
        <p:blipFill>
          <a:blip r:embed="rId3">
            <a:extLst>
              <a:ext uri="{28A0092B-C50C-407E-A947-70E740481C1C}">
                <a14:useLocalDpi xmlns:a14="http://schemas.microsoft.com/office/drawing/2010/main" val="0"/>
              </a:ext>
            </a:extLst>
          </a:blip>
          <a:srcRect l="3465" r="11205" b="7756"/>
          <a:stretch>
            <a:fillRect/>
          </a:stretch>
        </p:blipFill>
        <p:spPr bwMode="auto">
          <a:xfrm>
            <a:off x="5909028" y="867933"/>
            <a:ext cx="5219468" cy="423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ictures of class wit#FF62F.jpg                                000474A5Macintosh HD                   BD75141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79" y="867934"/>
            <a:ext cx="5642343" cy="423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182591" y="204144"/>
            <a:ext cx="4333009" cy="523220"/>
          </a:xfrm>
          <a:prstGeom prst="rect">
            <a:avLst/>
          </a:prstGeom>
          <a:noFill/>
        </p:spPr>
        <p:txBody>
          <a:bodyPr wrap="square" lIns="91440" tIns="45720" rIns="91440" bIns="45720">
            <a:spAutoFit/>
          </a:bodyPr>
          <a:lstStyle/>
          <a:p>
            <a:pPr algn="ctr"/>
            <a:r>
              <a:rPr lang="en-US" sz="2800" dirty="0" smtClean="0">
                <a:ln w="0"/>
                <a:solidFill>
                  <a:schemeClr val="accent1"/>
                </a:solidFill>
                <a:effectLst>
                  <a:outerShdw blurRad="38100" dist="25400" dir="5400000" algn="ctr" rotWithShape="0">
                    <a:srgbClr val="6E747A">
                      <a:alpha val="43000"/>
                    </a:srgbClr>
                  </a:outerShdw>
                </a:effectLst>
              </a:rPr>
              <a:t>Linguist in Cambridge, MA</a:t>
            </a:r>
            <a:endParaRPr lang="en-US" sz="2800" b="0" cap="none" spc="0" dirty="0">
              <a:ln w="0"/>
              <a:solidFill>
                <a:schemeClr val="accent1"/>
              </a:solidFill>
              <a:effectLst>
                <a:outerShdw blurRad="38100" dist="25400" dir="5400000" algn="ctr" rotWithShape="0">
                  <a:srgbClr val="6E747A">
                    <a:alpha val="43000"/>
                  </a:srgbClr>
                </a:outerShdw>
              </a:effectLst>
            </a:endParaRPr>
          </a:p>
        </p:txBody>
      </p:sp>
      <p:sp>
        <p:nvSpPr>
          <p:cNvPr id="7" name="Rectangle 6"/>
          <p:cNvSpPr/>
          <p:nvPr/>
        </p:nvSpPr>
        <p:spPr>
          <a:xfrm>
            <a:off x="1185387" y="195590"/>
            <a:ext cx="3773725" cy="523220"/>
          </a:xfrm>
          <a:prstGeom prst="rect">
            <a:avLst/>
          </a:prstGeom>
          <a:noFill/>
        </p:spPr>
        <p:txBody>
          <a:bodyPr wrap="none" lIns="91440" tIns="45720" rIns="91440" bIns="45720">
            <a:spAutoFit/>
          </a:bodyPr>
          <a:lstStyle/>
          <a:p>
            <a:pPr algn="ctr"/>
            <a:r>
              <a:rPr lang="en-US" sz="2800" dirty="0" smtClean="0">
                <a:ln w="0"/>
                <a:solidFill>
                  <a:schemeClr val="accent1"/>
                </a:solidFill>
                <a:effectLst>
                  <a:outerShdw blurRad="38100" dist="25400" dir="5400000" algn="ctr" rotWithShape="0">
                    <a:srgbClr val="6E747A">
                      <a:alpha val="43000"/>
                    </a:srgbClr>
                  </a:outerShdw>
                </a:effectLst>
              </a:rPr>
              <a:t>Students in Superior, MT</a:t>
            </a:r>
            <a:endParaRPr lang="en-US" sz="2800" b="0" cap="none" spc="0"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4342" y="0"/>
            <a:ext cx="3297657" cy="3052689"/>
          </a:xfrm>
          <a:prstGeom prst="rect">
            <a:avLst/>
          </a:prstGeom>
        </p:spPr>
      </p:pic>
      <p:sp>
        <p:nvSpPr>
          <p:cNvPr id="4" name="Rectangle 3"/>
          <p:cNvSpPr/>
          <p:nvPr/>
        </p:nvSpPr>
        <p:spPr>
          <a:xfrm>
            <a:off x="4492772" y="290894"/>
            <a:ext cx="3044616" cy="923330"/>
          </a:xfrm>
          <a:prstGeom prst="rect">
            <a:avLst/>
          </a:prstGeom>
          <a:noFill/>
        </p:spPr>
        <p:txBody>
          <a:bodyPr wrap="none" lIns="91440" tIns="45720" rIns="91440" bIns="45720">
            <a:spAutoFit/>
          </a:bodyPr>
          <a:lstStyle/>
          <a:p>
            <a:pPr algn="ctr"/>
            <a:r>
              <a:rPr lang="en-US" sz="5400" b="0" cap="none" spc="0" smtClean="0">
                <a:ln w="0"/>
                <a:solidFill>
                  <a:schemeClr val="accent1"/>
                </a:solidFill>
                <a:effectLst>
                  <a:outerShdw blurRad="38100" dist="25400" dir="5400000" algn="ctr" rotWithShape="0">
                    <a:srgbClr val="6E747A">
                      <a:alpha val="43000"/>
                    </a:srgbClr>
                  </a:outerShdw>
                </a:effectLst>
              </a:rPr>
              <a:t>Semantics</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1270" y="1772530"/>
            <a:ext cx="6303072" cy="4727304"/>
          </a:xfrm>
          <a:prstGeom prst="rect">
            <a:avLst/>
          </a:prstGeom>
        </p:spPr>
      </p:pic>
    </p:spTree>
    <p:extLst>
      <p:ext uri="{BB962C8B-B14F-4D97-AF65-F5344CB8AC3E}">
        <p14:creationId xmlns:p14="http://schemas.microsoft.com/office/powerpoint/2010/main" val="2059025146"/>
      </p:ext>
    </p:extLst>
  </p:cSld>
  <p:clrMapOvr>
    <a:masterClrMapping/>
  </p:clrMapOvr>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14745" y="559415"/>
            <a:ext cx="3121880" cy="1015663"/>
          </a:xfrm>
          <a:prstGeom prst="rect">
            <a:avLst/>
          </a:prstGeom>
          <a:noFill/>
        </p:spPr>
        <p:txBody>
          <a:bodyPr wrap="none" lIns="91440" tIns="45720" rIns="91440" bIns="45720">
            <a:spAutoFit/>
          </a:bodyPr>
          <a:lstStyle/>
          <a:p>
            <a:pPr algn="ctr"/>
            <a:r>
              <a:rPr lang="en-US" sz="6000" dirty="0" smtClean="0">
                <a:ln w="0"/>
                <a:solidFill>
                  <a:schemeClr val="accent1"/>
                </a:solidFill>
                <a:effectLst>
                  <a:outerShdw blurRad="38100" dist="25400" dir="5400000" algn="ctr" rotWithShape="0">
                    <a:srgbClr val="6E747A">
                      <a:alpha val="43000"/>
                    </a:srgbClr>
                  </a:outerShdw>
                </a:effectLst>
              </a:rPr>
              <a:t>Problems</a:t>
            </a:r>
            <a:endParaRPr lang="en-US" sz="6000" b="0" cap="none" spc="0" dirty="0">
              <a:ln w="0"/>
              <a:solidFill>
                <a:schemeClr val="accent1"/>
              </a:solidFill>
              <a:effectLst>
                <a:outerShdw blurRad="38100" dist="25400" dir="5400000" algn="ctr" rotWithShape="0">
                  <a:srgbClr val="6E747A">
                    <a:alpha val="43000"/>
                  </a:srgbClr>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558" y="2110739"/>
            <a:ext cx="3740602" cy="2489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3744" y="2949842"/>
            <a:ext cx="3142211" cy="1527598"/>
          </a:xfrm>
          <a:prstGeom prst="rect">
            <a:avLst/>
          </a:prstGeom>
        </p:spPr>
      </p:pic>
    </p:spTree>
    <p:extLst>
      <p:ext uri="{BB962C8B-B14F-4D97-AF65-F5344CB8AC3E}">
        <p14:creationId xmlns:p14="http://schemas.microsoft.com/office/powerpoint/2010/main" val="660474516"/>
      </p:ext>
    </p:extLst>
  </p:cSld>
  <p:clrMapOvr>
    <a:masterClrMapping/>
  </p:clrMapOvr>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57010" y="265224"/>
            <a:ext cx="3070071" cy="1015663"/>
          </a:xfrm>
          <a:prstGeom prst="rect">
            <a:avLst/>
          </a:prstGeom>
          <a:noFill/>
        </p:spPr>
        <p:txBody>
          <a:bodyPr wrap="none" lIns="91440" tIns="45720" rIns="91440" bIns="45720">
            <a:spAutoFit/>
          </a:bodyPr>
          <a:lstStyle/>
          <a:p>
            <a:pPr algn="ctr"/>
            <a:r>
              <a:rPr lang="en-US" sz="6000" b="0" cap="none" spc="0" dirty="0" smtClean="0">
                <a:ln w="0"/>
                <a:solidFill>
                  <a:schemeClr val="accent1"/>
                </a:solidFill>
                <a:effectLst>
                  <a:outerShdw blurRad="38100" dist="25400" dir="5400000" algn="ctr" rotWithShape="0">
                    <a:srgbClr val="6E747A">
                      <a:alpha val="43000"/>
                    </a:srgbClr>
                  </a:outerShdw>
                </a:effectLst>
              </a:rPr>
              <a:t>Solutions</a:t>
            </a:r>
            <a:endParaRPr lang="en-US" sz="6000" b="0" cap="none" spc="0" dirty="0">
              <a:ln w="0"/>
              <a:solidFill>
                <a:schemeClr val="accent1"/>
              </a:solidFill>
              <a:effectLst>
                <a:outerShdw blurRad="38100" dist="25400" dir="5400000" algn="ctr" rotWithShape="0">
                  <a:srgbClr val="6E747A">
                    <a:alpha val="43000"/>
                  </a:srgb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462" y="1861568"/>
            <a:ext cx="6070675" cy="3642405"/>
          </a:xfrm>
          <a:prstGeom prst="rect">
            <a:avLst/>
          </a:prstGeom>
        </p:spPr>
      </p:pic>
      <p:sp>
        <p:nvSpPr>
          <p:cNvPr id="6" name="Rectangle 5"/>
          <p:cNvSpPr/>
          <p:nvPr/>
        </p:nvSpPr>
        <p:spPr>
          <a:xfrm>
            <a:off x="1452023" y="3781827"/>
            <a:ext cx="3626570" cy="830997"/>
          </a:xfrm>
          <a:prstGeom prst="rect">
            <a:avLst/>
          </a:prstGeom>
          <a:noFill/>
        </p:spPr>
        <p:txBody>
          <a:bodyPr wrap="none" lIns="91440" tIns="45720" rIns="91440" bIns="45720">
            <a:spAutoFit/>
          </a:bodyPr>
          <a:lstStyle/>
          <a:p>
            <a:pPr algn="ctr"/>
            <a:r>
              <a:rPr lang="en-US" sz="2400" b="0" cap="none" spc="0" dirty="0" smtClean="0">
                <a:ln w="0"/>
                <a:solidFill>
                  <a:schemeClr val="accent1"/>
                </a:solidFill>
                <a:effectLst>
                  <a:outerShdw blurRad="38100" dist="25400" dir="5400000" algn="ctr" rotWithShape="0">
                    <a:srgbClr val="6E747A">
                      <a:alpha val="43000"/>
                    </a:srgbClr>
                  </a:outerShdw>
                </a:effectLst>
              </a:rPr>
              <a:t>Teach Ling</a:t>
            </a:r>
          </a:p>
          <a:p>
            <a:pPr algn="ctr"/>
            <a:r>
              <a:rPr lang="en-US" sz="2400" b="0" cap="none" spc="0" dirty="0" smtClean="0">
                <a:ln w="0"/>
                <a:solidFill>
                  <a:schemeClr val="accent1"/>
                </a:solidFill>
                <a:effectLst>
                  <a:outerShdw blurRad="38100" dist="25400" dir="5400000" algn="ctr" rotWithShape="0">
                    <a:srgbClr val="6E747A">
                      <a:alpha val="43000"/>
                    </a:srgbClr>
                  </a:outerShdw>
                </a:effectLst>
              </a:rPr>
              <a:t>https</a:t>
            </a:r>
            <a:r>
              <a:rPr lang="en-US" sz="2400" b="0" cap="none" spc="0" dirty="0">
                <a:ln w="0"/>
                <a:solidFill>
                  <a:schemeClr val="accent1"/>
                </a:solidFill>
                <a:effectLst>
                  <a:outerShdw blurRad="38100" dist="25400" dir="5400000" algn="ctr" rotWithShape="0">
                    <a:srgbClr val="6E747A">
                      <a:alpha val="43000"/>
                    </a:srgbClr>
                  </a:outerShdw>
                </a:effectLst>
              </a:rPr>
              <a:t>://</a:t>
            </a:r>
            <a:r>
              <a:rPr lang="en-US" sz="2400" b="0" cap="none" spc="0" dirty="0" err="1">
                <a:ln w="0"/>
                <a:solidFill>
                  <a:schemeClr val="accent1"/>
                </a:solidFill>
                <a:effectLst>
                  <a:outerShdw blurRad="38100" dist="25400" dir="5400000" algn="ctr" rotWithShape="0">
                    <a:srgbClr val="6E747A">
                      <a:alpha val="43000"/>
                    </a:srgbClr>
                  </a:outerShdw>
                </a:effectLst>
              </a:rPr>
              <a:t>teachling.wwu.edu</a:t>
            </a:r>
            <a:r>
              <a:rPr lang="en-US" sz="2400" b="0" cap="none" spc="0" dirty="0">
                <a:ln w="0"/>
                <a:solidFill>
                  <a:schemeClr val="accent1"/>
                </a:solidFill>
                <a:effectLst>
                  <a:outerShdw blurRad="38100" dist="25400" dir="5400000" algn="ctr" rotWithShape="0">
                    <a:srgbClr val="6E747A">
                      <a:alpha val="43000"/>
                    </a:srgbClr>
                  </a:outerShdw>
                </a:effectLst>
              </a:rPr>
              <a:t>/</a:t>
            </a:r>
          </a:p>
        </p:txBody>
      </p:sp>
      <p:sp>
        <p:nvSpPr>
          <p:cNvPr id="7" name="Rectangle 6"/>
          <p:cNvSpPr/>
          <p:nvPr/>
        </p:nvSpPr>
        <p:spPr>
          <a:xfrm>
            <a:off x="1218530" y="2576645"/>
            <a:ext cx="4093557" cy="830997"/>
          </a:xfrm>
          <a:prstGeom prst="rect">
            <a:avLst/>
          </a:prstGeom>
          <a:noFill/>
        </p:spPr>
        <p:txBody>
          <a:bodyPr wrap="none" lIns="91440" tIns="45720" rIns="91440" bIns="45720">
            <a:spAutoFit/>
          </a:bodyPr>
          <a:lstStyle/>
          <a:p>
            <a:pPr algn="ctr"/>
            <a:r>
              <a:rPr lang="en-US" sz="2400" b="0" cap="none" spc="0" dirty="0" err="1" smtClean="0">
                <a:ln w="0"/>
                <a:solidFill>
                  <a:schemeClr val="accent1"/>
                </a:solidFill>
                <a:effectLst>
                  <a:outerShdw blurRad="38100" dist="25400" dir="5400000" algn="ctr" rotWithShape="0">
                    <a:srgbClr val="6E747A">
                      <a:alpha val="43000"/>
                    </a:srgbClr>
                  </a:outerShdw>
                </a:effectLst>
                <a:ea typeface="Arial Hebrew" charset="-79"/>
                <a:cs typeface="Arial Hebrew" charset="-79"/>
              </a:rPr>
              <a:t>Middleschoolling.blogspot.com</a:t>
            </a:r>
            <a:endParaRPr lang="en-US" sz="2400" b="0" cap="none" spc="0" dirty="0" smtClean="0">
              <a:ln w="0"/>
              <a:solidFill>
                <a:schemeClr val="accent1"/>
              </a:solidFill>
              <a:effectLst>
                <a:outerShdw blurRad="38100" dist="25400" dir="5400000" algn="ctr" rotWithShape="0">
                  <a:srgbClr val="6E747A">
                    <a:alpha val="43000"/>
                  </a:srgbClr>
                </a:outerShdw>
              </a:effectLst>
              <a:ea typeface="Arial Hebrew" charset="-79"/>
              <a:cs typeface="Arial Hebrew" charset="-79"/>
            </a:endParaRPr>
          </a:p>
          <a:p>
            <a:pPr algn="ctr"/>
            <a:r>
              <a:rPr lang="en-US" sz="2400" b="0" cap="none" spc="0" dirty="0" smtClean="0">
                <a:ln w="0"/>
                <a:solidFill>
                  <a:schemeClr val="accent1"/>
                </a:solidFill>
                <a:effectLst>
                  <a:outerShdw blurRad="38100" dist="25400" dir="5400000" algn="ctr" rotWithShape="0">
                    <a:srgbClr val="6E747A">
                      <a:alpha val="43000"/>
                    </a:srgbClr>
                  </a:outerShdw>
                </a:effectLst>
                <a:ea typeface="Arial Hebrew" charset="-79"/>
                <a:cs typeface="Arial Hebrew" charset="-79"/>
              </a:rPr>
              <a:t>Kristen Denham</a:t>
            </a:r>
            <a:endParaRPr lang="en-US" sz="2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502903135"/>
      </p:ext>
    </p:extLst>
  </p:cSld>
  <p:clrMapOvr>
    <a:masterClrMapping/>
  </p:clrMapOvr>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738" y="497645"/>
            <a:ext cx="7395698" cy="5358348"/>
          </a:xfrm>
          <a:prstGeom prst="rect">
            <a:avLst/>
          </a:prstGeom>
        </p:spPr>
      </p:pic>
    </p:spTree>
    <p:extLst>
      <p:ext uri="{BB962C8B-B14F-4D97-AF65-F5344CB8AC3E}">
        <p14:creationId xmlns:p14="http://schemas.microsoft.com/office/powerpoint/2010/main" val="689200836"/>
      </p:ext>
    </p:extLst>
  </p:cSld>
  <p:clrMapOvr>
    <a:masterClrMapping/>
  </p:clrMapOvr>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5949" y="2388941"/>
            <a:ext cx="6506140" cy="646331"/>
          </a:xfrm>
          <a:prstGeom prst="rect">
            <a:avLst/>
          </a:prstGeom>
        </p:spPr>
        <p:txBody>
          <a:bodyPr wrap="none">
            <a:spAutoFit/>
          </a:bodyPr>
          <a:lstStyle/>
          <a:p>
            <a:r>
              <a:rPr lang="en-US" dirty="0" smtClean="0">
                <a:hlinkClick r:id="rId3"/>
              </a:rPr>
              <a:t>Fredette, Jen. http</a:t>
            </a:r>
            <a:r>
              <a:rPr lang="en-US" dirty="0">
                <a:hlinkClick r:id="rId3"/>
              </a:rPr>
              <a:t>://mineralmthistory.com/?</a:t>
            </a:r>
            <a:r>
              <a:rPr lang="en-US" dirty="0" smtClean="0">
                <a:hlinkClick r:id="rId3"/>
              </a:rPr>
              <a:t>page_id=27&amp;theme=1</a:t>
            </a:r>
            <a:endParaRPr lang="en-US" dirty="0" smtClean="0"/>
          </a:p>
          <a:p>
            <a:endParaRPr lang="en-US" dirty="0"/>
          </a:p>
        </p:txBody>
      </p:sp>
      <p:sp>
        <p:nvSpPr>
          <p:cNvPr id="4" name="Rectangle 3"/>
          <p:cNvSpPr/>
          <p:nvPr/>
        </p:nvSpPr>
        <p:spPr>
          <a:xfrm>
            <a:off x="3957448" y="194347"/>
            <a:ext cx="4158254" cy="769441"/>
          </a:xfrm>
          <a:prstGeom prst="rect">
            <a:avLst/>
          </a:prstGeom>
          <a:noFill/>
        </p:spPr>
        <p:txBody>
          <a:bodyPr wrap="none" lIns="91440" tIns="45720" rIns="91440" bIns="45720">
            <a:spAutoFit/>
          </a:bodyPr>
          <a:lstStyle/>
          <a:p>
            <a:pPr algn="ctr"/>
            <a:r>
              <a:rPr lang="en-US" sz="4400" dirty="0" smtClean="0">
                <a:ln w="0"/>
                <a:solidFill>
                  <a:schemeClr val="accent1"/>
                </a:solidFill>
                <a:effectLst>
                  <a:outerShdw blurRad="38100" dist="25400" dir="5400000" algn="ctr" rotWithShape="0">
                    <a:srgbClr val="6E747A">
                      <a:alpha val="43000"/>
                    </a:srgbClr>
                  </a:outerShdw>
                </a:effectLst>
              </a:rPr>
              <a:t>REFERENCE PAGE</a:t>
            </a:r>
            <a:endParaRPr lang="en-US" sz="4400" b="0" cap="none" spc="0" dirty="0">
              <a:ln w="0"/>
              <a:solidFill>
                <a:schemeClr val="accent1"/>
              </a:solidFill>
              <a:effectLst>
                <a:outerShdw blurRad="38100" dist="25400" dir="5400000" algn="ctr" rotWithShape="0">
                  <a:srgbClr val="6E747A">
                    <a:alpha val="43000"/>
                  </a:srgbClr>
                </a:outerShdw>
              </a:effectLst>
            </a:endParaRPr>
          </a:p>
        </p:txBody>
      </p:sp>
      <p:sp>
        <p:nvSpPr>
          <p:cNvPr id="7" name="Rectangle 6"/>
          <p:cNvSpPr/>
          <p:nvPr/>
        </p:nvSpPr>
        <p:spPr>
          <a:xfrm>
            <a:off x="2285949" y="4593991"/>
            <a:ext cx="7504170" cy="369332"/>
          </a:xfrm>
          <a:prstGeom prst="rect">
            <a:avLst/>
          </a:prstGeom>
        </p:spPr>
        <p:txBody>
          <a:bodyPr wrap="none">
            <a:spAutoFit/>
          </a:bodyPr>
          <a:lstStyle/>
          <a:p>
            <a:r>
              <a:rPr lang="en-US" dirty="0" smtClean="0"/>
              <a:t>Paul Revere’s Ride. http</a:t>
            </a:r>
            <a:r>
              <a:rPr lang="en-US" dirty="0"/>
              <a:t>://</a:t>
            </a:r>
            <a:r>
              <a:rPr lang="en-US" dirty="0" err="1"/>
              <a:t>www.historycentral.com</a:t>
            </a:r>
            <a:r>
              <a:rPr lang="en-US" dirty="0"/>
              <a:t>/Revolt/</a:t>
            </a:r>
            <a:r>
              <a:rPr lang="en-US" dirty="0" err="1"/>
              <a:t>nimages</a:t>
            </a:r>
            <a:r>
              <a:rPr lang="en-US" dirty="0"/>
              <a:t>/</a:t>
            </a:r>
            <a:r>
              <a:rPr lang="en-US" dirty="0" err="1"/>
              <a:t>revere.jpg</a:t>
            </a:r>
            <a:endParaRPr lang="en-US" dirty="0"/>
          </a:p>
        </p:txBody>
      </p:sp>
      <p:sp>
        <p:nvSpPr>
          <p:cNvPr id="10" name="TextBox 9"/>
          <p:cNvSpPr txBox="1"/>
          <p:nvPr/>
        </p:nvSpPr>
        <p:spPr>
          <a:xfrm>
            <a:off x="2285949" y="4211732"/>
            <a:ext cx="6453498" cy="646331"/>
          </a:xfrm>
          <a:prstGeom prst="rect">
            <a:avLst/>
          </a:prstGeom>
          <a:noFill/>
        </p:spPr>
        <p:txBody>
          <a:bodyPr wrap="none" rtlCol="0">
            <a:spAutoFit/>
          </a:bodyPr>
          <a:lstStyle/>
          <a:p>
            <a:r>
              <a:rPr lang="en-US" dirty="0" smtClean="0">
                <a:hlinkClick r:id="rId4"/>
              </a:rPr>
              <a:t>Mr. Dowo Portal. http</a:t>
            </a:r>
            <a:r>
              <a:rPr lang="en-US" dirty="0">
                <a:hlinkClick r:id="rId4"/>
              </a:rPr>
              <a:t>://</a:t>
            </a:r>
            <a:r>
              <a:rPr lang="en-US" dirty="0" smtClean="0">
                <a:hlinkClick r:id="rId4"/>
              </a:rPr>
              <a:t>www.mrdowoportal.com/morphology.html</a:t>
            </a:r>
            <a:endParaRPr lang="en-US" dirty="0" smtClean="0"/>
          </a:p>
          <a:p>
            <a:endParaRPr lang="en-US" dirty="0"/>
          </a:p>
        </p:txBody>
      </p:sp>
      <p:sp>
        <p:nvSpPr>
          <p:cNvPr id="11" name="Rectangle 10"/>
          <p:cNvSpPr/>
          <p:nvPr/>
        </p:nvSpPr>
        <p:spPr>
          <a:xfrm>
            <a:off x="2285949" y="4978699"/>
            <a:ext cx="5704318" cy="646331"/>
          </a:xfrm>
          <a:prstGeom prst="rect">
            <a:avLst/>
          </a:prstGeom>
        </p:spPr>
        <p:txBody>
          <a:bodyPr wrap="none">
            <a:spAutoFit/>
          </a:bodyPr>
          <a:lstStyle/>
          <a:p>
            <a:r>
              <a:rPr lang="en-US" dirty="0" smtClean="0">
                <a:hlinkClick r:id="rId5"/>
              </a:rPr>
              <a:t>Phonology:https</a:t>
            </a:r>
            <a:r>
              <a:rPr lang="en-US" dirty="0">
                <a:hlinkClick r:id="rId5"/>
              </a:rPr>
              <a:t>://</a:t>
            </a:r>
            <a:r>
              <a:rPr lang="en-US" dirty="0" smtClean="0">
                <a:hlinkClick r:id="rId5"/>
              </a:rPr>
              <a:t>ellinfobcps.weebly.com/phonology.html</a:t>
            </a:r>
            <a:endParaRPr lang="en-US" dirty="0" smtClean="0"/>
          </a:p>
          <a:p>
            <a:endParaRPr lang="en-US" dirty="0"/>
          </a:p>
        </p:txBody>
      </p:sp>
      <p:sp>
        <p:nvSpPr>
          <p:cNvPr id="12" name="Rectangle 11"/>
          <p:cNvSpPr/>
          <p:nvPr/>
        </p:nvSpPr>
        <p:spPr>
          <a:xfrm>
            <a:off x="2285949" y="5889013"/>
            <a:ext cx="8742458" cy="369332"/>
          </a:xfrm>
          <a:prstGeom prst="rect">
            <a:avLst/>
          </a:prstGeom>
        </p:spPr>
        <p:txBody>
          <a:bodyPr wrap="none">
            <a:spAutoFit/>
          </a:bodyPr>
          <a:lstStyle/>
          <a:p>
            <a:r>
              <a:rPr lang="en-US" dirty="0" smtClean="0"/>
              <a:t>Traditional Linguistics Syntax Tree. http</a:t>
            </a:r>
            <a:r>
              <a:rPr lang="en-US" dirty="0"/>
              <a:t>://</a:t>
            </a:r>
            <a:r>
              <a:rPr lang="en-US" dirty="0" err="1"/>
              <a:t>specgram.com</a:t>
            </a:r>
            <a:r>
              <a:rPr lang="en-US" dirty="0"/>
              <a:t>/</a:t>
            </a:r>
            <a:r>
              <a:rPr lang="en-US" dirty="0" err="1"/>
              <a:t>CLIII.d</a:t>
            </a:r>
            <a:r>
              <a:rPr lang="en-US" dirty="0"/>
              <a:t>/02.nattapong.diagram.html</a:t>
            </a:r>
          </a:p>
        </p:txBody>
      </p:sp>
      <p:sp>
        <p:nvSpPr>
          <p:cNvPr id="18" name="Rectangle 17"/>
          <p:cNvSpPr/>
          <p:nvPr/>
        </p:nvSpPr>
        <p:spPr>
          <a:xfrm>
            <a:off x="2322880" y="1966980"/>
            <a:ext cx="6162841" cy="369332"/>
          </a:xfrm>
          <a:prstGeom prst="rect">
            <a:avLst/>
          </a:prstGeom>
        </p:spPr>
        <p:txBody>
          <a:bodyPr wrap="none">
            <a:spAutoFit/>
          </a:bodyPr>
          <a:lstStyle/>
          <a:p>
            <a:r>
              <a:rPr lang="en-US" dirty="0" smtClean="0"/>
              <a:t>Denham, Kristen (2008). http</a:t>
            </a:r>
            <a:r>
              <a:rPr lang="en-US" dirty="0"/>
              <a:t>://</a:t>
            </a:r>
            <a:r>
              <a:rPr lang="en-US" dirty="0" err="1"/>
              <a:t>middleschoolling.blogspot.com</a:t>
            </a:r>
            <a:r>
              <a:rPr lang="en-US" dirty="0"/>
              <a:t>/</a:t>
            </a:r>
          </a:p>
        </p:txBody>
      </p:sp>
      <p:sp>
        <p:nvSpPr>
          <p:cNvPr id="19" name="Rectangle 18"/>
          <p:cNvSpPr/>
          <p:nvPr/>
        </p:nvSpPr>
        <p:spPr>
          <a:xfrm>
            <a:off x="2285949" y="5433856"/>
            <a:ext cx="8601585" cy="369332"/>
          </a:xfrm>
          <a:prstGeom prst="rect">
            <a:avLst/>
          </a:prstGeom>
        </p:spPr>
        <p:txBody>
          <a:bodyPr wrap="none">
            <a:spAutoFit/>
          </a:bodyPr>
          <a:lstStyle/>
          <a:p>
            <a:r>
              <a:rPr lang="en-US" dirty="0" smtClean="0"/>
              <a:t>The meme merchant (2013)http</a:t>
            </a:r>
            <a:r>
              <a:rPr lang="en-US" dirty="0"/>
              <a:t>://</a:t>
            </a:r>
            <a:r>
              <a:rPr lang="en-US" dirty="0" err="1"/>
              <a:t>mememerchant.blogspot.com</a:t>
            </a:r>
            <a:r>
              <a:rPr lang="en-US" dirty="0"/>
              <a:t>/2014/10/</a:t>
            </a:r>
            <a:r>
              <a:rPr lang="en-US" dirty="0" err="1"/>
              <a:t>semantics.html</a:t>
            </a:r>
            <a:endParaRPr lang="en-US" dirty="0"/>
          </a:p>
        </p:txBody>
      </p:sp>
      <p:sp>
        <p:nvSpPr>
          <p:cNvPr id="20" name="Rectangle 19"/>
          <p:cNvSpPr/>
          <p:nvPr/>
        </p:nvSpPr>
        <p:spPr>
          <a:xfrm>
            <a:off x="2285949" y="2712107"/>
            <a:ext cx="6096000" cy="646331"/>
          </a:xfrm>
          <a:prstGeom prst="rect">
            <a:avLst/>
          </a:prstGeom>
        </p:spPr>
        <p:txBody>
          <a:bodyPr>
            <a:spAutoFit/>
          </a:bodyPr>
          <a:lstStyle/>
          <a:p>
            <a:r>
              <a:rPr lang="en-US" dirty="0" err="1" smtClean="0"/>
              <a:t>Haikudeck</a:t>
            </a:r>
            <a:r>
              <a:rPr lang="en-US" dirty="0" smtClean="0"/>
              <a:t> (2015).https</a:t>
            </a:r>
            <a:r>
              <a:rPr lang="en-US" dirty="0"/>
              <a:t>://</a:t>
            </a:r>
            <a:r>
              <a:rPr lang="en-US" dirty="0" err="1"/>
              <a:t>www.haikudeck.com</a:t>
            </a:r>
            <a:r>
              <a:rPr lang="en-US" dirty="0"/>
              <a:t>/mass-nouns-and-count-nouns-education-presentation-7LHhyJEC5J</a:t>
            </a:r>
          </a:p>
        </p:txBody>
      </p:sp>
      <p:sp>
        <p:nvSpPr>
          <p:cNvPr id="21" name="Rectangle 20"/>
          <p:cNvSpPr/>
          <p:nvPr/>
        </p:nvSpPr>
        <p:spPr>
          <a:xfrm>
            <a:off x="2285949" y="3358438"/>
            <a:ext cx="6096000" cy="923330"/>
          </a:xfrm>
          <a:prstGeom prst="rect">
            <a:avLst/>
          </a:prstGeom>
        </p:spPr>
        <p:txBody>
          <a:bodyPr>
            <a:spAutoFit/>
          </a:bodyPr>
          <a:lstStyle/>
          <a:p>
            <a:r>
              <a:rPr lang="en-US" dirty="0" smtClean="0"/>
              <a:t>K-12 Teaching and Learning Platforms (2015).http</a:t>
            </a:r>
            <a:r>
              <a:rPr lang="en-US" dirty="0"/>
              <a:t>://institute-of-progressive-education-and-</a:t>
            </a:r>
            <a:r>
              <a:rPr lang="en-US" dirty="0" err="1"/>
              <a:t>learning.org</a:t>
            </a:r>
            <a:r>
              <a:rPr lang="en-US" dirty="0"/>
              <a:t>/k-12-education-part-ii/based-learning/</a:t>
            </a:r>
          </a:p>
        </p:txBody>
      </p:sp>
      <p:sp>
        <p:nvSpPr>
          <p:cNvPr id="22" name="Rectangle 21"/>
          <p:cNvSpPr/>
          <p:nvPr/>
        </p:nvSpPr>
        <p:spPr>
          <a:xfrm>
            <a:off x="2322880" y="830222"/>
            <a:ext cx="6096000" cy="1200329"/>
          </a:xfrm>
          <a:prstGeom prst="rect">
            <a:avLst/>
          </a:prstGeom>
        </p:spPr>
        <p:txBody>
          <a:bodyPr>
            <a:spAutoFit/>
          </a:bodyPr>
          <a:lstStyle/>
          <a:p>
            <a:r>
              <a:rPr lang="en-US" dirty="0" smtClean="0"/>
              <a:t>ATKIELSKI, JACQUI (2017)</a:t>
            </a:r>
            <a:endParaRPr lang="en-US" dirty="0"/>
          </a:p>
          <a:p>
            <a:r>
              <a:rPr lang="en-US" dirty="0" smtClean="0"/>
              <a:t>http</a:t>
            </a:r>
            <a:r>
              <a:rPr lang="en-US" dirty="0"/>
              <a:t>://</a:t>
            </a:r>
            <a:r>
              <a:rPr lang="en-US" dirty="0" err="1"/>
              <a:t>www.somdnews.com</a:t>
            </a:r>
            <a:r>
              <a:rPr lang="en-US" dirty="0"/>
              <a:t>/enterprise/spotlight/</a:t>
            </a:r>
            <a:r>
              <a:rPr lang="en-US" dirty="0" err="1"/>
              <a:t>st</a:t>
            </a:r>
            <a:r>
              <a:rPr lang="en-US" dirty="0"/>
              <a:t>-</a:t>
            </a:r>
            <a:r>
              <a:rPr lang="en-US" dirty="0" err="1"/>
              <a:t>mary</a:t>
            </a:r>
            <a:r>
              <a:rPr lang="en-US" dirty="0"/>
              <a:t>-s-teacher-helps-students-with-stock-market/article_7fd5cccc-3616-58b1-8359-4188a6f85c3b.html</a:t>
            </a:r>
          </a:p>
        </p:txBody>
      </p:sp>
    </p:spTree>
    <p:extLst>
      <p:ext uri="{BB962C8B-B14F-4D97-AF65-F5344CB8AC3E}">
        <p14:creationId xmlns:p14="http://schemas.microsoft.com/office/powerpoint/2010/main" val="403464058"/>
      </p:ext>
    </p:extLst>
  </p:cSld>
  <p:clrMapOvr>
    <a:masterClrMapping/>
  </p:clrMapOvr>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700" y="381000"/>
            <a:ext cx="8102600" cy="6083300"/>
          </a:xfrm>
          <a:prstGeom prst="rect">
            <a:avLst/>
          </a:prstGeom>
        </p:spPr>
      </p:pic>
    </p:spTree>
    <p:extLst>
      <p:ext uri="{BB962C8B-B14F-4D97-AF65-F5344CB8AC3E}">
        <p14:creationId xmlns:p14="http://schemas.microsoft.com/office/powerpoint/2010/main" val="505587464"/>
      </p:ext>
    </p:extLst>
  </p:cSld>
  <p:clrMapOvr>
    <a:masterClrMapping/>
  </p:clrMapOvr>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27662" y="704782"/>
            <a:ext cx="3290215" cy="923330"/>
          </a:xfrm>
          <a:prstGeom prst="rect">
            <a:avLst/>
          </a:prstGeom>
          <a:noFill/>
        </p:spPr>
        <p:txBody>
          <a:bodyPr wrap="square" lIns="91440" tIns="45720" rIns="91440" bIns="45720">
            <a:spAutoFit/>
          </a:bodyPr>
          <a:lstStyle/>
          <a:p>
            <a:pPr algn="ctr"/>
            <a:r>
              <a:rPr lang="en-US" sz="5400" dirty="0" smtClean="0">
                <a:ln w="0"/>
                <a:solidFill>
                  <a:schemeClr val="accent1"/>
                </a:solidFill>
                <a:effectLst>
                  <a:outerShdw blurRad="38100" dist="25400" dir="5400000" algn="ctr" rotWithShape="0">
                    <a:srgbClr val="6E747A">
                      <a:alpha val="43000"/>
                    </a:srgbClr>
                  </a:outerShdw>
                </a:effectLst>
              </a:rPr>
              <a:t>Syntax </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pic>
        <p:nvPicPr>
          <p:cNvPr id="4" name="Picture 3"/>
          <p:cNvPicPr>
            <a:picLocks noChangeAspect="1"/>
          </p:cNvPicPr>
          <p:nvPr/>
        </p:nvPicPr>
        <p:blipFill>
          <a:blip r:embed="rId3"/>
          <a:stretch>
            <a:fillRect/>
          </a:stretch>
        </p:blipFill>
        <p:spPr>
          <a:xfrm>
            <a:off x="5451237" y="1983768"/>
            <a:ext cx="2476500" cy="2781300"/>
          </a:xfrm>
          <a:prstGeom prst="rect">
            <a:avLst/>
          </a:prstGeom>
        </p:spPr>
      </p:pic>
    </p:spTree>
    <p:extLst>
      <p:ext uri="{BB962C8B-B14F-4D97-AF65-F5344CB8AC3E}">
        <p14:creationId xmlns:p14="http://schemas.microsoft.com/office/powerpoint/2010/main" val="1899747113"/>
      </p:ext>
    </p:extLst>
  </p:cSld>
  <p:clrMapOvr>
    <a:masterClrMapping/>
  </p:clrMapOvr>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133600" y="0"/>
            <a:ext cx="7772400" cy="1143000"/>
          </a:xfrm>
        </p:spPr>
        <p:txBody>
          <a:bodyPr/>
          <a:lstStyle/>
          <a:p>
            <a:pPr eaLnBrk="1" hangingPunct="1">
              <a:defRPr/>
            </a:pPr>
            <a:r>
              <a:rPr lang="en-US" altLang="x-none" b="1" smtClean="0"/>
              <a:t>Syntax Unit</a:t>
            </a:r>
            <a:endParaRPr lang="en-US" altLang="x-none" smtClean="0"/>
          </a:p>
        </p:txBody>
      </p:sp>
      <p:sp>
        <p:nvSpPr>
          <p:cNvPr id="30723" name="Rectangle 3"/>
          <p:cNvSpPr>
            <a:spLocks noGrp="1" noChangeArrowheads="1"/>
          </p:cNvSpPr>
          <p:nvPr>
            <p:ph type="body" sz="half" idx="2"/>
          </p:nvPr>
        </p:nvSpPr>
        <p:spPr>
          <a:xfrm>
            <a:off x="2286000" y="4648200"/>
            <a:ext cx="7848600" cy="1676400"/>
          </a:xfrm>
        </p:spPr>
        <p:txBody>
          <a:bodyPr/>
          <a:lstStyle/>
          <a:p>
            <a:pPr eaLnBrk="1" hangingPunct="1">
              <a:lnSpc>
                <a:spcPct val="90000"/>
              </a:lnSpc>
              <a:buFontTx/>
              <a:buNone/>
              <a:defRPr/>
            </a:pPr>
            <a:endParaRPr lang="en-US" altLang="x-none" sz="2400" b="1"/>
          </a:p>
          <a:p>
            <a:pPr eaLnBrk="1" hangingPunct="1">
              <a:lnSpc>
                <a:spcPct val="90000"/>
              </a:lnSpc>
              <a:defRPr/>
            </a:pPr>
            <a:r>
              <a:rPr lang="en-US" altLang="x-none" sz="2400" b="1"/>
              <a:t>Students see that sentences are more than a string of words.</a:t>
            </a:r>
          </a:p>
          <a:p>
            <a:pPr eaLnBrk="1" hangingPunct="1">
              <a:lnSpc>
                <a:spcPct val="90000"/>
              </a:lnSpc>
              <a:defRPr/>
            </a:pPr>
            <a:r>
              <a:rPr lang="en-US" altLang="x-none" sz="2400" b="1"/>
              <a:t>Students put this sentence together as a class.</a:t>
            </a:r>
          </a:p>
          <a:p>
            <a:pPr eaLnBrk="1" hangingPunct="1">
              <a:lnSpc>
                <a:spcPct val="90000"/>
              </a:lnSpc>
              <a:buFontTx/>
              <a:buNone/>
              <a:defRPr/>
            </a:pPr>
            <a:endParaRPr lang="en-US" altLang="x-none" sz="2400" b="1"/>
          </a:p>
        </p:txBody>
      </p:sp>
      <p:pic>
        <p:nvPicPr>
          <p:cNvPr id="30724" name="Picture 4" descr="sentence_tree 1.pdf                                            00069CA2Macintosh HD                   BD75141C:"/>
          <p:cNvPicPr>
            <a:picLocks noGrp="1" noChangeAspect="1" noChangeArrowheads="1"/>
          </p:cNvPicPr>
          <p:nvPr>
            <p:ph sz="half"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276600" y="1066801"/>
            <a:ext cx="5562600" cy="3929063"/>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133600" y="304800"/>
            <a:ext cx="7772400" cy="1143000"/>
          </a:xfrm>
        </p:spPr>
        <p:txBody>
          <a:bodyPr/>
          <a:lstStyle/>
          <a:p>
            <a:pPr eaLnBrk="1" hangingPunct="1">
              <a:defRPr/>
            </a:pPr>
            <a:r>
              <a:rPr lang="en-US" altLang="x-none" b="1" smtClean="0"/>
              <a:t>Syntax Lesson</a:t>
            </a:r>
            <a:endParaRPr lang="en-US" altLang="x-none" smtClean="0"/>
          </a:p>
        </p:txBody>
      </p:sp>
      <p:sp>
        <p:nvSpPr>
          <p:cNvPr id="31747" name="Rectangle 3"/>
          <p:cNvSpPr>
            <a:spLocks noGrp="1" noChangeArrowheads="1"/>
          </p:cNvSpPr>
          <p:nvPr>
            <p:ph type="body" sz="half" idx="2"/>
          </p:nvPr>
        </p:nvSpPr>
        <p:spPr>
          <a:xfrm>
            <a:off x="2057400" y="5334000"/>
            <a:ext cx="7772400" cy="1524000"/>
          </a:xfrm>
        </p:spPr>
        <p:txBody>
          <a:bodyPr/>
          <a:lstStyle/>
          <a:p>
            <a:pPr eaLnBrk="1" hangingPunct="1">
              <a:defRPr/>
            </a:pPr>
            <a:r>
              <a:rPr lang="en-US" altLang="x-none" b="1"/>
              <a:t>Add color coding for final tree</a:t>
            </a:r>
          </a:p>
          <a:p>
            <a:pPr eaLnBrk="1" hangingPunct="1">
              <a:defRPr/>
            </a:pPr>
            <a:r>
              <a:rPr lang="en-US" altLang="x-none" b="1"/>
              <a:t>Practice</a:t>
            </a:r>
          </a:p>
        </p:txBody>
      </p:sp>
      <p:pic>
        <p:nvPicPr>
          <p:cNvPr id="31748" name="Picture 4" descr="sentence_tree_1_complete.pdf                                   00069CA2Macintosh HD                   BD75141C:"/>
          <p:cNvPicPr>
            <a:picLocks noGrp="1" noChangeAspect="1" noChangeArrowheads="1"/>
          </p:cNvPicPr>
          <p:nvPr>
            <p:ph sz="half"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971800" y="1143000"/>
            <a:ext cx="6019800" cy="425450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8382001" y="1143000"/>
            <a:ext cx="2315266" cy="3569732"/>
            <a:chOff x="6096000" y="-76200"/>
            <a:chExt cx="3430023" cy="5699424"/>
          </a:xfrm>
        </p:grpSpPr>
        <p:pic>
          <p:nvPicPr>
            <p:cNvPr id="1026" name="Picture 2" descr="C:\Users\bkeyser\Pictures\Microsoft Clip Organizer\j0441377.wmf"/>
            <p:cNvPicPr>
              <a:picLocks noChangeAspect="1" noChangeArrowheads="1"/>
            </p:cNvPicPr>
            <p:nvPr/>
          </p:nvPicPr>
          <p:blipFill>
            <a:blip r:embed="rId5"/>
            <a:srcRect/>
            <a:stretch>
              <a:fillRect/>
            </a:stretch>
          </p:blipFill>
          <p:spPr bwMode="auto">
            <a:xfrm>
              <a:off x="6248400" y="-76200"/>
              <a:ext cx="1793875" cy="1822450"/>
            </a:xfrm>
            <a:prstGeom prst="rect">
              <a:avLst/>
            </a:prstGeom>
            <a:noFill/>
          </p:spPr>
        </p:pic>
        <p:pic>
          <p:nvPicPr>
            <p:cNvPr id="58" name="Picture 57" descr="PNP_image_syntax.png"/>
            <p:cNvPicPr>
              <a:picLocks noChangeAspect="1"/>
            </p:cNvPicPr>
            <p:nvPr/>
          </p:nvPicPr>
          <p:blipFill>
            <a:blip r:embed="rId6"/>
            <a:stretch>
              <a:fillRect/>
            </a:stretch>
          </p:blipFill>
          <p:spPr>
            <a:xfrm>
              <a:off x="6100678" y="1447800"/>
              <a:ext cx="3043322" cy="3474659"/>
            </a:xfrm>
            <a:prstGeom prst="rect">
              <a:avLst/>
            </a:prstGeom>
          </p:spPr>
        </p:pic>
        <p:sp>
          <p:nvSpPr>
            <p:cNvPr id="33" name="TextBox 32"/>
            <p:cNvSpPr txBox="1"/>
            <p:nvPr/>
          </p:nvSpPr>
          <p:spPr>
            <a:xfrm>
              <a:off x="6096000" y="3451961"/>
              <a:ext cx="903111" cy="589674"/>
            </a:xfrm>
            <a:prstGeom prst="rect">
              <a:avLst/>
            </a:prstGeom>
            <a:noFill/>
          </p:spPr>
          <p:txBody>
            <a:bodyPr wrap="square" rtlCol="0">
              <a:spAutoFit/>
            </a:bodyPr>
            <a:lstStyle/>
            <a:p>
              <a:r>
                <a:rPr lang="en-US" dirty="0"/>
                <a:t>in</a:t>
              </a:r>
            </a:p>
          </p:txBody>
        </p:sp>
        <p:sp>
          <p:nvSpPr>
            <p:cNvPr id="34" name="TextBox 33"/>
            <p:cNvSpPr txBox="1"/>
            <p:nvPr/>
          </p:nvSpPr>
          <p:spPr>
            <a:xfrm>
              <a:off x="6858000" y="5033550"/>
              <a:ext cx="931333" cy="589674"/>
            </a:xfrm>
            <a:prstGeom prst="rect">
              <a:avLst/>
            </a:prstGeom>
            <a:noFill/>
          </p:spPr>
          <p:txBody>
            <a:bodyPr wrap="square" rtlCol="0">
              <a:spAutoFit/>
            </a:bodyPr>
            <a:lstStyle/>
            <a:p>
              <a:r>
                <a:rPr lang="en-US" dirty="0"/>
                <a:t>the</a:t>
              </a:r>
            </a:p>
          </p:txBody>
        </p:sp>
        <p:sp>
          <p:nvSpPr>
            <p:cNvPr id="35" name="TextBox 34"/>
            <p:cNvSpPr txBox="1"/>
            <p:nvPr/>
          </p:nvSpPr>
          <p:spPr>
            <a:xfrm>
              <a:off x="8079284" y="4953000"/>
              <a:ext cx="1446739" cy="589674"/>
            </a:xfrm>
            <a:prstGeom prst="rect">
              <a:avLst/>
            </a:prstGeom>
            <a:noFill/>
          </p:spPr>
          <p:txBody>
            <a:bodyPr wrap="none" rtlCol="0">
              <a:spAutoFit/>
            </a:bodyPr>
            <a:lstStyle/>
            <a:p>
              <a:r>
                <a:rPr lang="en-US" dirty="0"/>
                <a:t>morning</a:t>
              </a:r>
            </a:p>
          </p:txBody>
        </p:sp>
      </p:grpSp>
      <p:sp>
        <p:nvSpPr>
          <p:cNvPr id="5" name="TextBox 4"/>
          <p:cNvSpPr txBox="1"/>
          <p:nvPr/>
        </p:nvSpPr>
        <p:spPr>
          <a:xfrm>
            <a:off x="5791200" y="304800"/>
            <a:ext cx="533400" cy="707886"/>
          </a:xfrm>
          <a:prstGeom prst="rect">
            <a:avLst/>
          </a:prstGeom>
          <a:noFill/>
        </p:spPr>
        <p:txBody>
          <a:bodyPr wrap="square" rtlCol="0">
            <a:spAutoFit/>
          </a:bodyPr>
          <a:lstStyle/>
          <a:p>
            <a:r>
              <a:rPr lang="en-US" sz="4000" dirty="0"/>
              <a:t>S</a:t>
            </a:r>
          </a:p>
        </p:txBody>
      </p:sp>
      <p:sp>
        <p:nvSpPr>
          <p:cNvPr id="8" name="TextBox 7"/>
          <p:cNvSpPr txBox="1"/>
          <p:nvPr/>
        </p:nvSpPr>
        <p:spPr>
          <a:xfrm>
            <a:off x="7391400" y="1905001"/>
            <a:ext cx="838200" cy="461665"/>
          </a:xfrm>
          <a:prstGeom prst="rect">
            <a:avLst/>
          </a:prstGeom>
          <a:noFill/>
        </p:spPr>
        <p:txBody>
          <a:bodyPr wrap="square" rtlCol="0">
            <a:spAutoFit/>
          </a:bodyPr>
          <a:lstStyle/>
          <a:p>
            <a:r>
              <a:rPr lang="en-US" sz="2400" dirty="0"/>
              <a:t>VP</a:t>
            </a:r>
          </a:p>
        </p:txBody>
      </p:sp>
      <p:sp>
        <p:nvSpPr>
          <p:cNvPr id="11" name="TextBox 10"/>
          <p:cNvSpPr txBox="1"/>
          <p:nvPr/>
        </p:nvSpPr>
        <p:spPr>
          <a:xfrm>
            <a:off x="7162800" y="2971801"/>
            <a:ext cx="533400" cy="584775"/>
          </a:xfrm>
          <a:prstGeom prst="rect">
            <a:avLst/>
          </a:prstGeom>
          <a:noFill/>
        </p:spPr>
        <p:txBody>
          <a:bodyPr wrap="square" rtlCol="0">
            <a:spAutoFit/>
          </a:bodyPr>
          <a:lstStyle/>
          <a:p>
            <a:r>
              <a:rPr lang="en-US" sz="3200" dirty="0"/>
              <a:t>V</a:t>
            </a:r>
          </a:p>
        </p:txBody>
      </p:sp>
      <p:sp>
        <p:nvSpPr>
          <p:cNvPr id="13" name="TextBox 12"/>
          <p:cNvSpPr txBox="1"/>
          <p:nvPr/>
        </p:nvSpPr>
        <p:spPr>
          <a:xfrm>
            <a:off x="4343400" y="2209801"/>
            <a:ext cx="685800" cy="461665"/>
          </a:xfrm>
          <a:prstGeom prst="rect">
            <a:avLst/>
          </a:prstGeom>
          <a:noFill/>
        </p:spPr>
        <p:txBody>
          <a:bodyPr wrap="square" rtlCol="0">
            <a:spAutoFit/>
          </a:bodyPr>
          <a:lstStyle/>
          <a:p>
            <a:r>
              <a:rPr lang="en-US" sz="2400" dirty="0"/>
              <a:t>NP</a:t>
            </a:r>
          </a:p>
        </p:txBody>
      </p:sp>
      <p:sp>
        <p:nvSpPr>
          <p:cNvPr id="16" name="TextBox 15"/>
          <p:cNvSpPr txBox="1"/>
          <p:nvPr/>
        </p:nvSpPr>
        <p:spPr>
          <a:xfrm>
            <a:off x="3657600" y="3886201"/>
            <a:ext cx="838200" cy="461665"/>
          </a:xfrm>
          <a:prstGeom prst="rect">
            <a:avLst/>
          </a:prstGeom>
          <a:noFill/>
        </p:spPr>
        <p:txBody>
          <a:bodyPr wrap="square" rtlCol="0">
            <a:spAutoFit/>
          </a:bodyPr>
          <a:lstStyle/>
          <a:p>
            <a:r>
              <a:rPr lang="en-US" sz="2400" dirty="0"/>
              <a:t>DET</a:t>
            </a:r>
          </a:p>
        </p:txBody>
      </p:sp>
      <p:sp>
        <p:nvSpPr>
          <p:cNvPr id="19" name="TextBox 18"/>
          <p:cNvSpPr txBox="1"/>
          <p:nvPr/>
        </p:nvSpPr>
        <p:spPr>
          <a:xfrm>
            <a:off x="5029200" y="3886201"/>
            <a:ext cx="533400" cy="461665"/>
          </a:xfrm>
          <a:prstGeom prst="rect">
            <a:avLst/>
          </a:prstGeom>
          <a:noFill/>
        </p:spPr>
        <p:txBody>
          <a:bodyPr wrap="square" rtlCol="0">
            <a:spAutoFit/>
          </a:bodyPr>
          <a:lstStyle/>
          <a:p>
            <a:r>
              <a:rPr lang="en-US" sz="2400" dirty="0"/>
              <a:t>N</a:t>
            </a:r>
          </a:p>
        </p:txBody>
      </p:sp>
      <p:cxnSp>
        <p:nvCxnSpPr>
          <p:cNvPr id="22" name="Straight Connector 21"/>
          <p:cNvCxnSpPr/>
          <p:nvPr/>
        </p:nvCxnSpPr>
        <p:spPr>
          <a:xfrm rot="5400000">
            <a:off x="3848100" y="2933700"/>
            <a:ext cx="10668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H="1">
            <a:off x="4495800" y="2819400"/>
            <a:ext cx="10668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5" idx="2"/>
          </p:cNvCxnSpPr>
          <p:nvPr/>
        </p:nvCxnSpPr>
        <p:spPr>
          <a:xfrm rot="16200000" flipH="1">
            <a:off x="7307193" y="-236607"/>
            <a:ext cx="282714" cy="2781300"/>
          </a:xfrm>
          <a:prstGeom prst="line">
            <a:avLst/>
          </a:prstGeom>
          <a:ln cap="rnd">
            <a:prstDash val="dashDot"/>
          </a:ln>
          <a:scene3d>
            <a:camera prst="orthographicFront">
              <a:rot lat="0" lon="21299999"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flipV="1">
            <a:off x="4724400" y="914400"/>
            <a:ext cx="1219200" cy="1143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943600" y="914400"/>
            <a:ext cx="1447800" cy="1066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924800" y="3886201"/>
            <a:ext cx="533400" cy="461665"/>
          </a:xfrm>
          <a:prstGeom prst="rect">
            <a:avLst/>
          </a:prstGeom>
          <a:noFill/>
        </p:spPr>
        <p:txBody>
          <a:bodyPr wrap="square" rtlCol="0">
            <a:spAutoFit/>
          </a:bodyPr>
          <a:lstStyle/>
          <a:p>
            <a:r>
              <a:rPr lang="en-US" sz="2400" dirty="0"/>
              <a:t>N</a:t>
            </a:r>
          </a:p>
        </p:txBody>
      </p:sp>
      <p:cxnSp>
        <p:nvCxnSpPr>
          <p:cNvPr id="62" name="Straight Connector 61"/>
          <p:cNvCxnSpPr/>
          <p:nvPr/>
        </p:nvCxnSpPr>
        <p:spPr>
          <a:xfrm rot="16200000" flipH="1">
            <a:off x="5600700" y="1485900"/>
            <a:ext cx="914400" cy="7620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0800000" flipV="1">
            <a:off x="2593731" y="1066800"/>
            <a:ext cx="3048000" cy="7620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pic>
        <p:nvPicPr>
          <p:cNvPr id="69" name="j0388463.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53000" y="7467600"/>
            <a:ext cx="304800" cy="304800"/>
          </a:xfrm>
          <a:prstGeom prst="rect">
            <a:avLst/>
          </a:prstGeom>
        </p:spPr>
      </p:pic>
      <p:sp>
        <p:nvSpPr>
          <p:cNvPr id="28" name="TextBox 27"/>
          <p:cNvSpPr txBox="1"/>
          <p:nvPr/>
        </p:nvSpPr>
        <p:spPr>
          <a:xfrm>
            <a:off x="3505200" y="4419600"/>
            <a:ext cx="1143000" cy="369332"/>
          </a:xfrm>
          <a:prstGeom prst="rect">
            <a:avLst/>
          </a:prstGeom>
          <a:noFill/>
        </p:spPr>
        <p:txBody>
          <a:bodyPr wrap="square" rtlCol="0">
            <a:spAutoFit/>
          </a:bodyPr>
          <a:lstStyle/>
          <a:p>
            <a:r>
              <a:rPr lang="en-US" dirty="0"/>
              <a:t>the</a:t>
            </a:r>
          </a:p>
        </p:txBody>
      </p:sp>
      <p:sp>
        <p:nvSpPr>
          <p:cNvPr id="29" name="TextBox 28"/>
          <p:cNvSpPr txBox="1"/>
          <p:nvPr/>
        </p:nvSpPr>
        <p:spPr>
          <a:xfrm>
            <a:off x="4343400" y="4419600"/>
            <a:ext cx="1423980" cy="369332"/>
          </a:xfrm>
          <a:prstGeom prst="rect">
            <a:avLst/>
          </a:prstGeom>
          <a:noFill/>
        </p:spPr>
        <p:txBody>
          <a:bodyPr wrap="none" rtlCol="0">
            <a:spAutoFit/>
          </a:bodyPr>
          <a:lstStyle/>
          <a:p>
            <a:r>
              <a:rPr lang="en-US" dirty="0"/>
              <a:t>grandmother</a:t>
            </a:r>
          </a:p>
        </p:txBody>
      </p:sp>
      <p:sp>
        <p:nvSpPr>
          <p:cNvPr id="30" name="TextBox 29"/>
          <p:cNvSpPr txBox="1"/>
          <p:nvPr/>
        </p:nvSpPr>
        <p:spPr>
          <a:xfrm>
            <a:off x="6858000" y="4191000"/>
            <a:ext cx="718658" cy="369332"/>
          </a:xfrm>
          <a:prstGeom prst="rect">
            <a:avLst/>
          </a:prstGeom>
          <a:noFill/>
        </p:spPr>
        <p:txBody>
          <a:bodyPr wrap="none" rtlCol="0">
            <a:spAutoFit/>
          </a:bodyPr>
          <a:lstStyle/>
          <a:p>
            <a:r>
              <a:rPr lang="en-US" dirty="0"/>
              <a:t>drank</a:t>
            </a:r>
          </a:p>
        </p:txBody>
      </p:sp>
      <p:sp>
        <p:nvSpPr>
          <p:cNvPr id="32" name="TextBox 31"/>
          <p:cNvSpPr txBox="1"/>
          <p:nvPr/>
        </p:nvSpPr>
        <p:spPr>
          <a:xfrm>
            <a:off x="7772401" y="4267200"/>
            <a:ext cx="788999" cy="369332"/>
          </a:xfrm>
          <a:prstGeom prst="rect">
            <a:avLst/>
          </a:prstGeom>
          <a:noFill/>
        </p:spPr>
        <p:txBody>
          <a:bodyPr wrap="none" rtlCol="0">
            <a:spAutoFit/>
          </a:bodyPr>
          <a:lstStyle/>
          <a:p>
            <a:r>
              <a:rPr lang="en-US" dirty="0"/>
              <a:t>coffee</a:t>
            </a:r>
          </a:p>
        </p:txBody>
      </p:sp>
      <p:cxnSp>
        <p:nvCxnSpPr>
          <p:cNvPr id="25" name="Straight Connector 24"/>
          <p:cNvCxnSpPr/>
          <p:nvPr/>
        </p:nvCxnSpPr>
        <p:spPr>
          <a:xfrm rot="16200000" flipH="1">
            <a:off x="7620000" y="2438400"/>
            <a:ext cx="6096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7925594" y="3656806"/>
            <a:ext cx="4572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848600" y="3048001"/>
            <a:ext cx="762000" cy="461665"/>
          </a:xfrm>
          <a:prstGeom prst="rect">
            <a:avLst/>
          </a:prstGeom>
          <a:noFill/>
        </p:spPr>
        <p:txBody>
          <a:bodyPr wrap="square" rtlCol="0">
            <a:spAutoFit/>
          </a:bodyPr>
          <a:lstStyle/>
          <a:p>
            <a:r>
              <a:rPr lang="en-US" sz="2400" dirty="0"/>
              <a:t>NP</a:t>
            </a:r>
          </a:p>
        </p:txBody>
      </p:sp>
      <p:cxnSp>
        <p:nvCxnSpPr>
          <p:cNvPr id="71" name="Straight Connector 70"/>
          <p:cNvCxnSpPr/>
          <p:nvPr/>
        </p:nvCxnSpPr>
        <p:spPr>
          <a:xfrm rot="5400000">
            <a:off x="7277100" y="2476500"/>
            <a:ext cx="6858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5400000">
            <a:off x="7087394" y="3885406"/>
            <a:ext cx="609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9"/>
                                        </p:tgtEl>
                                      </p:cBhvr>
                                    </p:cmd>
                                  </p:childTnLst>
                                </p:cTn>
                              </p:par>
                              <p:par>
                                <p:cTn id="7" presetID="37" presetClass="path" presetSubtype="0" accel="50000" decel="50000" fill="hold" nodeType="withEffect">
                                  <p:stCondLst>
                                    <p:cond delay="500"/>
                                  </p:stCondLst>
                                  <p:childTnLst>
                                    <p:animMotion origin="layout" path="M -0.64883 -0.08912 L -0.45508 0.2206 C -0.41484 0.29051 -0.35364 0.33056 -0.29049 0.33056 C -0.21797 0.33056 -0.16028 0.29051 -0.11979 0.2206 L -0.00716 -0.16065 " pathEditMode="relative" rAng="0" ptsTypes="AAAAA">
                                      <p:cBhvr>
                                        <p:cTn id="8" dur="3000" spd="-100000" fill="hold"/>
                                        <p:tgtEl>
                                          <p:spTgt spid="38"/>
                                        </p:tgtEl>
                                        <p:attrNameLst>
                                          <p:attrName>ppt_x</p:attrName>
                                          <p:attrName>ppt_y</p:attrName>
                                        </p:attrNameLst>
                                      </p:cBhvr>
                                      <p:rCtr x="32083" y="17407"/>
                                    </p:animMotion>
                                  </p:childTnLst>
                                </p:cTn>
                              </p:par>
                            </p:childTnLst>
                          </p:cTn>
                        </p:par>
                        <p:par>
                          <p:cTn id="9" fill="hold">
                            <p:stCondLst>
                              <p:cond delay="3500"/>
                            </p:stCondLst>
                            <p:childTnLst>
                              <p:par>
                                <p:cTn id="10" presetID="37" presetClass="path" presetSubtype="0" accel="50000" decel="50000" fill="hold" nodeType="afterEffect">
                                  <p:stCondLst>
                                    <p:cond delay="2000"/>
                                  </p:stCondLst>
                                  <p:childTnLst>
                                    <p:animMotion origin="layout" path="M -0.61953 -0.16065 L -0.53007 0.01435 C -0.50924 0.04745 -0.4776 0.06713 -0.44518 0.06713 C -0.40807 0.06713 -0.34882 0.04884 -0.32786 0.01551 L -0.28072 -0.11343 " pathEditMode="relative" rAng="0" ptsTypes="AAAAA">
                                      <p:cBhvr>
                                        <p:cTn id="11" dur="2000" fill="hold"/>
                                        <p:tgtEl>
                                          <p:spTgt spid="38"/>
                                        </p:tgtEl>
                                        <p:attrNameLst>
                                          <p:attrName>ppt_x</p:attrName>
                                          <p:attrName>ppt_y</p:attrName>
                                        </p:attrNameLst>
                                      </p:cBhvr>
                                      <p:rCtr x="16940" y="11389"/>
                                    </p:animMotion>
                                  </p:childTnLst>
                                </p:cTn>
                              </p:par>
                            </p:childTnLst>
                          </p:cTn>
                        </p:par>
                        <p:par>
                          <p:cTn id="12" fill="hold">
                            <p:stCondLst>
                              <p:cond delay="7500"/>
                            </p:stCondLst>
                            <p:childTnLst>
                              <p:par>
                                <p:cTn id="13" presetID="37" presetClass="path" presetSubtype="0" accel="50000" decel="50000" fill="hold" nodeType="afterEffect">
                                  <p:stCondLst>
                                    <p:cond delay="2000"/>
                                  </p:stCondLst>
                                  <p:childTnLst>
                                    <p:animMotion origin="layout" path="M -0.28073 -0.11343 L -0.18372 -0.0382 C -0.16641 -0.01528 -0.13958 -0.00185 -0.11224 -0.00185 C -0.08073 -0.00185 -0.0556 -0.01528 -0.03828 -0.0382 L 0.04635 -0.13796 " pathEditMode="relative" rAng="0" ptsTypes="AAAAA">
                                      <p:cBhvr>
                                        <p:cTn id="14" dur="2000" fill="hold"/>
                                        <p:tgtEl>
                                          <p:spTgt spid="38"/>
                                        </p:tgtEl>
                                        <p:attrNameLst>
                                          <p:attrName>ppt_x</p:attrName>
                                          <p:attrName>ppt_y</p:attrName>
                                        </p:attrNameLst>
                                      </p:cBhvr>
                                      <p:rCtr x="16354" y="4352"/>
                                    </p:animMotion>
                                  </p:childTnLst>
                                </p:cTn>
                              </p:par>
                            </p:childTnLst>
                          </p:cTn>
                        </p:par>
                      </p:childTnLst>
                    </p:cTn>
                  </p:par>
                </p:childTnLst>
              </p:cTn>
              <p:prevCondLst>
                <p:cond evt="onPrev" delay="0">
                  <p:tgtEl>
                    <p:sldTgt/>
                  </p:tgtEl>
                </p:cond>
              </p:prevCondLst>
              <p:nextCondLst>
                <p:cond evt="onNext" delay="0">
                  <p:tgtEl>
                    <p:sldTgt/>
                  </p:tgtEl>
                </p:cond>
              </p:nextCondLst>
            </p:seq>
            <p:audio>
              <p:cMediaNode vol="0">
                <p:cTn id="15" repeatCount="2000" fill="hold" display="0">
                  <p:stCondLst>
                    <p:cond delay="indefinite"/>
                  </p:stCondLst>
                  <p:endCondLst>
                    <p:cond evt="onPrev" delay="0">
                      <p:tgtEl>
                        <p:sldTgt/>
                      </p:tgtEl>
                    </p:cond>
                    <p:cond evt="onStopAudio" delay="0">
                      <p:tgtEl>
                        <p:sldTgt/>
                      </p:tgtEl>
                    </p:cond>
                  </p:endCondLst>
                </p:cTn>
                <p:tgtEl>
                  <p:spTgt spid="6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AD25C"/>
            </a:gs>
          </a:gsLst>
          <a:path path="circle">
            <a:fillToRect l="50000" t="50000" r="50000" b="50000"/>
          </a:path>
          <a:tileRect/>
        </a:gradFill>
        <a:effectLst/>
      </p:bgPr>
    </p:bg>
    <p:spTree>
      <p:nvGrpSpPr>
        <p:cNvPr id="1" name="Shape 367"/>
        <p:cNvGrpSpPr/>
        <p:nvPr/>
      </p:nvGrpSpPr>
      <p:grpSpPr>
        <a:xfrm>
          <a:off x="0" y="0"/>
          <a:ext cx="0" cy="0"/>
          <a:chOff x="0" y="0"/>
          <a:chExt cx="0" cy="0"/>
        </a:xfrm>
      </p:grpSpPr>
      <p:pic>
        <p:nvPicPr>
          <p:cNvPr id="368" name="Shape 368" descr="Tree, Forest, Trunk, Nature, ..."/>
          <p:cNvPicPr preferRelativeResize="0"/>
          <p:nvPr/>
        </p:nvPicPr>
        <p:blipFill>
          <a:blip r:embed="rId3">
            <a:alphaModFix amt="35000"/>
          </a:blip>
          <a:stretch>
            <a:fillRect/>
          </a:stretch>
        </p:blipFill>
        <p:spPr>
          <a:xfrm>
            <a:off x="4972876" y="0"/>
            <a:ext cx="6343649" cy="6858000"/>
          </a:xfrm>
          <a:prstGeom prst="rect">
            <a:avLst/>
          </a:prstGeom>
          <a:noFill/>
          <a:ln>
            <a:noFill/>
          </a:ln>
        </p:spPr>
      </p:pic>
      <p:sp>
        <p:nvSpPr>
          <p:cNvPr id="369" name="Shape 369"/>
          <p:cNvSpPr txBox="1"/>
          <p:nvPr/>
        </p:nvSpPr>
        <p:spPr>
          <a:xfrm>
            <a:off x="310933" y="5616000"/>
            <a:ext cx="4785200" cy="1242000"/>
          </a:xfrm>
          <a:prstGeom prst="rect">
            <a:avLst/>
          </a:prstGeom>
          <a:noFill/>
          <a:ln>
            <a:noFill/>
          </a:ln>
        </p:spPr>
        <p:txBody>
          <a:bodyPr lIns="121900" tIns="121900" rIns="121900" bIns="121900" anchor="ctr" anchorCtr="0">
            <a:noAutofit/>
          </a:bodyPr>
          <a:lstStyle/>
          <a:p>
            <a:pPr>
              <a:lnSpc>
                <a:spcPct val="115000"/>
              </a:lnSpc>
            </a:pPr>
            <a:r>
              <a:rPr lang="en" sz="2133" b="1">
                <a:solidFill>
                  <a:srgbClr val="3C78D8"/>
                </a:solidFill>
                <a:latin typeface="Coming Soon"/>
                <a:ea typeface="Coming Soon"/>
                <a:cs typeface="Coming Soon"/>
                <a:sym typeface="Coming Soon"/>
              </a:rPr>
              <a:t>Sally </a:t>
            </a:r>
            <a:r>
              <a:rPr lang="en" sz="2133" b="1">
                <a:solidFill>
                  <a:srgbClr val="FF0000"/>
                </a:solidFill>
                <a:latin typeface="Coming Soon"/>
                <a:ea typeface="Coming Soon"/>
                <a:cs typeface="Coming Soon"/>
                <a:sym typeface="Coming Soon"/>
              </a:rPr>
              <a:t>sunbathed </a:t>
            </a:r>
            <a:r>
              <a:rPr lang="en" sz="2133" b="1">
                <a:solidFill>
                  <a:srgbClr val="38761D"/>
                </a:solidFill>
                <a:latin typeface="Coming Soon"/>
                <a:ea typeface="Coming Soon"/>
                <a:cs typeface="Coming Soon"/>
                <a:sym typeface="Coming Soon"/>
              </a:rPr>
              <a:t>by </a:t>
            </a:r>
            <a:r>
              <a:rPr lang="en" sz="2133" b="1">
                <a:solidFill>
                  <a:srgbClr val="9900FF"/>
                </a:solidFill>
                <a:latin typeface="Coming Soon"/>
                <a:ea typeface="Coming Soon"/>
                <a:cs typeface="Coming Soon"/>
                <a:sym typeface="Coming Soon"/>
              </a:rPr>
              <a:t>the </a:t>
            </a:r>
            <a:r>
              <a:rPr lang="en" sz="2133" b="1">
                <a:solidFill>
                  <a:srgbClr val="3C78D8"/>
                </a:solidFill>
                <a:latin typeface="Coming Soon"/>
                <a:ea typeface="Coming Soon"/>
                <a:cs typeface="Coming Soon"/>
                <a:sym typeface="Coming Soon"/>
              </a:rPr>
              <a:t>stream.</a:t>
            </a:r>
          </a:p>
        </p:txBody>
      </p:sp>
      <p:sp>
        <p:nvSpPr>
          <p:cNvPr id="370" name="Shape 370"/>
          <p:cNvSpPr txBox="1"/>
          <p:nvPr/>
        </p:nvSpPr>
        <p:spPr>
          <a:xfrm>
            <a:off x="4376833" y="102633"/>
            <a:ext cx="552800" cy="714800"/>
          </a:xfrm>
          <a:prstGeom prst="rect">
            <a:avLst/>
          </a:prstGeom>
          <a:noFill/>
          <a:ln>
            <a:noFill/>
          </a:ln>
        </p:spPr>
        <p:txBody>
          <a:bodyPr lIns="121900" tIns="121900" rIns="121900" bIns="121900" anchor="t" anchorCtr="0">
            <a:noAutofit/>
          </a:bodyPr>
          <a:lstStyle/>
          <a:p>
            <a:r>
              <a:rPr lang="en" sz="4000" b="1">
                <a:latin typeface="Coming Soon"/>
                <a:ea typeface="Coming Soon"/>
                <a:cs typeface="Coming Soon"/>
                <a:sym typeface="Coming Soon"/>
              </a:rPr>
              <a:t>S</a:t>
            </a:r>
          </a:p>
        </p:txBody>
      </p:sp>
      <p:sp>
        <p:nvSpPr>
          <p:cNvPr id="371" name="Shape 371"/>
          <p:cNvSpPr txBox="1"/>
          <p:nvPr/>
        </p:nvSpPr>
        <p:spPr>
          <a:xfrm>
            <a:off x="1187800" y="721531"/>
            <a:ext cx="777200" cy="608000"/>
          </a:xfrm>
          <a:prstGeom prst="rect">
            <a:avLst/>
          </a:prstGeom>
          <a:noFill/>
          <a:ln>
            <a:noFill/>
          </a:ln>
        </p:spPr>
        <p:txBody>
          <a:bodyPr lIns="121900" tIns="121900" rIns="121900" bIns="121900" anchor="t" anchorCtr="0">
            <a:noAutofit/>
          </a:bodyPr>
          <a:lstStyle/>
          <a:p>
            <a:r>
              <a:rPr lang="en" sz="2667" b="1">
                <a:latin typeface="Coming Soon"/>
                <a:ea typeface="Coming Soon"/>
                <a:cs typeface="Coming Soon"/>
                <a:sym typeface="Coming Soon"/>
              </a:rPr>
              <a:t>NP</a:t>
            </a:r>
          </a:p>
        </p:txBody>
      </p:sp>
      <p:sp>
        <p:nvSpPr>
          <p:cNvPr id="372" name="Shape 372"/>
          <p:cNvSpPr txBox="1"/>
          <p:nvPr/>
        </p:nvSpPr>
        <p:spPr>
          <a:xfrm>
            <a:off x="7147300" y="721564"/>
            <a:ext cx="777200" cy="608000"/>
          </a:xfrm>
          <a:prstGeom prst="rect">
            <a:avLst/>
          </a:prstGeom>
          <a:noFill/>
          <a:ln>
            <a:noFill/>
          </a:ln>
        </p:spPr>
        <p:txBody>
          <a:bodyPr lIns="121900" tIns="121900" rIns="121900" bIns="121900" anchor="t" anchorCtr="0">
            <a:noAutofit/>
          </a:bodyPr>
          <a:lstStyle/>
          <a:p>
            <a:r>
              <a:rPr lang="en" sz="2667" b="1">
                <a:latin typeface="Coming Soon"/>
                <a:ea typeface="Coming Soon"/>
                <a:cs typeface="Coming Soon"/>
                <a:sym typeface="Coming Soon"/>
              </a:rPr>
              <a:t>VP</a:t>
            </a:r>
          </a:p>
        </p:txBody>
      </p:sp>
      <p:sp>
        <p:nvSpPr>
          <p:cNvPr id="373" name="Shape 373"/>
          <p:cNvSpPr txBox="1"/>
          <p:nvPr/>
        </p:nvSpPr>
        <p:spPr>
          <a:xfrm>
            <a:off x="1343200" y="1699674"/>
            <a:ext cx="466400" cy="517199"/>
          </a:xfrm>
          <a:prstGeom prst="rect">
            <a:avLst/>
          </a:prstGeom>
          <a:noFill/>
          <a:ln>
            <a:noFill/>
          </a:ln>
        </p:spPr>
        <p:txBody>
          <a:bodyPr lIns="121900" tIns="121900" rIns="121900" bIns="121900" anchor="t" anchorCtr="0">
            <a:noAutofit/>
          </a:bodyPr>
          <a:lstStyle/>
          <a:p>
            <a:r>
              <a:rPr lang="en" sz="2667" b="1">
                <a:solidFill>
                  <a:srgbClr val="6D9EEB"/>
                </a:solidFill>
                <a:latin typeface="Coming Soon"/>
                <a:ea typeface="Coming Soon"/>
                <a:cs typeface="Coming Soon"/>
                <a:sym typeface="Coming Soon"/>
              </a:rPr>
              <a:t>N</a:t>
            </a:r>
          </a:p>
        </p:txBody>
      </p:sp>
      <p:sp>
        <p:nvSpPr>
          <p:cNvPr id="374" name="Shape 374"/>
          <p:cNvSpPr txBox="1"/>
          <p:nvPr/>
        </p:nvSpPr>
        <p:spPr>
          <a:xfrm>
            <a:off x="5627100" y="2916117"/>
            <a:ext cx="552800" cy="558400"/>
          </a:xfrm>
          <a:prstGeom prst="rect">
            <a:avLst/>
          </a:prstGeom>
          <a:noFill/>
          <a:ln>
            <a:noFill/>
          </a:ln>
        </p:spPr>
        <p:txBody>
          <a:bodyPr lIns="121900" tIns="121900" rIns="121900" bIns="121900" anchor="t" anchorCtr="0">
            <a:noAutofit/>
          </a:bodyPr>
          <a:lstStyle/>
          <a:p>
            <a:r>
              <a:rPr lang="en" sz="2667" b="1">
                <a:solidFill>
                  <a:srgbClr val="FF0000"/>
                </a:solidFill>
                <a:latin typeface="Coming Soon"/>
                <a:ea typeface="Coming Soon"/>
                <a:cs typeface="Coming Soon"/>
                <a:sym typeface="Coming Soon"/>
              </a:rPr>
              <a:t>V</a:t>
            </a:r>
          </a:p>
        </p:txBody>
      </p:sp>
      <p:sp>
        <p:nvSpPr>
          <p:cNvPr id="375" name="Shape 375"/>
          <p:cNvSpPr txBox="1"/>
          <p:nvPr/>
        </p:nvSpPr>
        <p:spPr>
          <a:xfrm>
            <a:off x="7802100" y="2917227"/>
            <a:ext cx="742800" cy="608000"/>
          </a:xfrm>
          <a:prstGeom prst="rect">
            <a:avLst/>
          </a:prstGeom>
          <a:noFill/>
          <a:ln>
            <a:noFill/>
          </a:ln>
        </p:spPr>
        <p:txBody>
          <a:bodyPr lIns="121900" tIns="121900" rIns="121900" bIns="121900" anchor="t" anchorCtr="0">
            <a:noAutofit/>
          </a:bodyPr>
          <a:lstStyle/>
          <a:p>
            <a:r>
              <a:rPr lang="en" sz="2667" b="1">
                <a:solidFill>
                  <a:srgbClr val="9900FF"/>
                </a:solidFill>
                <a:latin typeface="Coming Soon"/>
                <a:ea typeface="Coming Soon"/>
                <a:cs typeface="Coming Soon"/>
                <a:sym typeface="Coming Soon"/>
              </a:rPr>
              <a:t> </a:t>
            </a:r>
            <a:r>
              <a:rPr lang="en" sz="2667" b="1">
                <a:solidFill>
                  <a:srgbClr val="38761D"/>
                </a:solidFill>
                <a:latin typeface="Coming Soon"/>
                <a:ea typeface="Coming Soon"/>
                <a:cs typeface="Coming Soon"/>
                <a:sym typeface="Coming Soon"/>
              </a:rPr>
              <a:t>P</a:t>
            </a:r>
          </a:p>
        </p:txBody>
      </p:sp>
      <p:cxnSp>
        <p:nvCxnSpPr>
          <p:cNvPr id="376" name="Shape 376"/>
          <p:cNvCxnSpPr>
            <a:stCxn id="370" idx="2"/>
            <a:endCxn id="371" idx="3"/>
          </p:cNvCxnSpPr>
          <p:nvPr/>
        </p:nvCxnSpPr>
        <p:spPr>
          <a:xfrm flipH="1">
            <a:off x="1964833" y="817433"/>
            <a:ext cx="2688400" cy="208000"/>
          </a:xfrm>
          <a:prstGeom prst="straightConnector1">
            <a:avLst/>
          </a:prstGeom>
          <a:noFill/>
          <a:ln w="9525" cap="flat" cmpd="sng">
            <a:solidFill>
              <a:schemeClr val="dk2"/>
            </a:solidFill>
            <a:prstDash val="solid"/>
            <a:round/>
            <a:headEnd type="none" w="lg" len="lg"/>
            <a:tailEnd type="none" w="lg" len="lg"/>
          </a:ln>
        </p:spPr>
      </p:cxnSp>
      <p:cxnSp>
        <p:nvCxnSpPr>
          <p:cNvPr id="377" name="Shape 377"/>
          <p:cNvCxnSpPr>
            <a:stCxn id="370" idx="2"/>
            <a:endCxn id="372" idx="1"/>
          </p:cNvCxnSpPr>
          <p:nvPr/>
        </p:nvCxnSpPr>
        <p:spPr>
          <a:xfrm>
            <a:off x="4653233" y="817433"/>
            <a:ext cx="2494000" cy="208000"/>
          </a:xfrm>
          <a:prstGeom prst="straightConnector1">
            <a:avLst/>
          </a:prstGeom>
          <a:noFill/>
          <a:ln w="9525" cap="flat" cmpd="sng">
            <a:solidFill>
              <a:schemeClr val="dk2"/>
            </a:solidFill>
            <a:prstDash val="solid"/>
            <a:round/>
            <a:headEnd type="none" w="lg" len="lg"/>
            <a:tailEnd type="none" w="lg" len="lg"/>
          </a:ln>
        </p:spPr>
      </p:cxnSp>
      <p:cxnSp>
        <p:nvCxnSpPr>
          <p:cNvPr id="378" name="Shape 378"/>
          <p:cNvCxnSpPr>
            <a:stCxn id="371" idx="2"/>
            <a:endCxn id="373" idx="0"/>
          </p:cNvCxnSpPr>
          <p:nvPr/>
        </p:nvCxnSpPr>
        <p:spPr>
          <a:xfrm>
            <a:off x="1576400" y="1329531"/>
            <a:ext cx="0" cy="370000"/>
          </a:xfrm>
          <a:prstGeom prst="straightConnector1">
            <a:avLst/>
          </a:prstGeom>
          <a:noFill/>
          <a:ln w="9525" cap="flat" cmpd="sng">
            <a:solidFill>
              <a:schemeClr val="dk2"/>
            </a:solidFill>
            <a:prstDash val="solid"/>
            <a:round/>
            <a:headEnd type="none" w="lg" len="lg"/>
            <a:tailEnd type="none" w="lg" len="lg"/>
          </a:ln>
        </p:spPr>
      </p:cxnSp>
      <p:sp>
        <p:nvSpPr>
          <p:cNvPr id="379" name="Shape 379"/>
          <p:cNvSpPr txBox="1"/>
          <p:nvPr/>
        </p:nvSpPr>
        <p:spPr>
          <a:xfrm>
            <a:off x="1090600" y="2587000"/>
            <a:ext cx="971600" cy="517200"/>
          </a:xfrm>
          <a:prstGeom prst="rect">
            <a:avLst/>
          </a:prstGeom>
          <a:noFill/>
          <a:ln>
            <a:noFill/>
          </a:ln>
        </p:spPr>
        <p:txBody>
          <a:bodyPr lIns="121900" tIns="121900" rIns="121900" bIns="121900" anchor="t" anchorCtr="0">
            <a:noAutofit/>
          </a:bodyPr>
          <a:lstStyle/>
          <a:p>
            <a:r>
              <a:rPr lang="en" sz="2133" b="1">
                <a:solidFill>
                  <a:srgbClr val="6D9EEB"/>
                </a:solidFill>
                <a:latin typeface="Coming Soon"/>
                <a:ea typeface="Coming Soon"/>
                <a:cs typeface="Coming Soon"/>
                <a:sym typeface="Coming Soon"/>
              </a:rPr>
              <a:t>Sally</a:t>
            </a:r>
          </a:p>
        </p:txBody>
      </p:sp>
      <p:cxnSp>
        <p:nvCxnSpPr>
          <p:cNvPr id="380" name="Shape 380"/>
          <p:cNvCxnSpPr>
            <a:stCxn id="373" idx="2"/>
            <a:endCxn id="379" idx="0"/>
          </p:cNvCxnSpPr>
          <p:nvPr/>
        </p:nvCxnSpPr>
        <p:spPr>
          <a:xfrm>
            <a:off x="1576400" y="2216873"/>
            <a:ext cx="0" cy="370000"/>
          </a:xfrm>
          <a:prstGeom prst="straightConnector1">
            <a:avLst/>
          </a:prstGeom>
          <a:noFill/>
          <a:ln w="9525" cap="flat" cmpd="sng">
            <a:solidFill>
              <a:schemeClr val="dk2"/>
            </a:solidFill>
            <a:prstDash val="solid"/>
            <a:round/>
            <a:headEnd type="none" w="lg" len="lg"/>
            <a:tailEnd type="none" w="lg" len="lg"/>
          </a:ln>
        </p:spPr>
      </p:cxnSp>
      <p:sp>
        <p:nvSpPr>
          <p:cNvPr id="381" name="Shape 381"/>
          <p:cNvSpPr txBox="1"/>
          <p:nvPr/>
        </p:nvSpPr>
        <p:spPr>
          <a:xfrm>
            <a:off x="5514900" y="1907041"/>
            <a:ext cx="777200" cy="608000"/>
          </a:xfrm>
          <a:prstGeom prst="rect">
            <a:avLst/>
          </a:prstGeom>
          <a:noFill/>
          <a:ln>
            <a:noFill/>
          </a:ln>
        </p:spPr>
        <p:txBody>
          <a:bodyPr lIns="121900" tIns="121900" rIns="121900" bIns="121900" anchor="t" anchorCtr="0">
            <a:noAutofit/>
          </a:bodyPr>
          <a:lstStyle/>
          <a:p>
            <a:r>
              <a:rPr lang="en" sz="2667" b="1">
                <a:latin typeface="Coming Soon"/>
                <a:ea typeface="Coming Soon"/>
                <a:cs typeface="Coming Soon"/>
                <a:sym typeface="Coming Soon"/>
              </a:rPr>
              <a:t>VP</a:t>
            </a:r>
          </a:p>
        </p:txBody>
      </p:sp>
      <p:cxnSp>
        <p:nvCxnSpPr>
          <p:cNvPr id="382" name="Shape 382"/>
          <p:cNvCxnSpPr>
            <a:stCxn id="372" idx="2"/>
            <a:endCxn id="381" idx="3"/>
          </p:cNvCxnSpPr>
          <p:nvPr/>
        </p:nvCxnSpPr>
        <p:spPr>
          <a:xfrm flipH="1">
            <a:off x="6292300" y="1329564"/>
            <a:ext cx="1243600" cy="881600"/>
          </a:xfrm>
          <a:prstGeom prst="straightConnector1">
            <a:avLst/>
          </a:prstGeom>
          <a:noFill/>
          <a:ln w="9525" cap="flat" cmpd="sng">
            <a:solidFill>
              <a:schemeClr val="dk2"/>
            </a:solidFill>
            <a:prstDash val="solid"/>
            <a:round/>
            <a:headEnd type="none" w="lg" len="lg"/>
            <a:tailEnd type="none" w="lg" len="lg"/>
          </a:ln>
        </p:spPr>
      </p:cxnSp>
      <p:cxnSp>
        <p:nvCxnSpPr>
          <p:cNvPr id="383" name="Shape 383"/>
          <p:cNvCxnSpPr>
            <a:stCxn id="381" idx="2"/>
            <a:endCxn id="374" idx="0"/>
          </p:cNvCxnSpPr>
          <p:nvPr/>
        </p:nvCxnSpPr>
        <p:spPr>
          <a:xfrm>
            <a:off x="5903500" y="2515041"/>
            <a:ext cx="0" cy="401200"/>
          </a:xfrm>
          <a:prstGeom prst="straightConnector1">
            <a:avLst/>
          </a:prstGeom>
          <a:noFill/>
          <a:ln w="9525" cap="flat" cmpd="sng">
            <a:solidFill>
              <a:schemeClr val="dk2"/>
            </a:solidFill>
            <a:prstDash val="solid"/>
            <a:round/>
            <a:headEnd type="none" w="lg" len="lg"/>
            <a:tailEnd type="none" w="lg" len="lg"/>
          </a:ln>
        </p:spPr>
      </p:cxnSp>
      <p:sp>
        <p:nvSpPr>
          <p:cNvPr id="384" name="Shape 384"/>
          <p:cNvSpPr txBox="1"/>
          <p:nvPr/>
        </p:nvSpPr>
        <p:spPr>
          <a:xfrm>
            <a:off x="8753600" y="1979165"/>
            <a:ext cx="971600" cy="608000"/>
          </a:xfrm>
          <a:prstGeom prst="rect">
            <a:avLst/>
          </a:prstGeom>
          <a:noFill/>
          <a:ln>
            <a:noFill/>
          </a:ln>
        </p:spPr>
        <p:txBody>
          <a:bodyPr lIns="121900" tIns="121900" rIns="121900" bIns="121900" anchor="t" anchorCtr="0">
            <a:noAutofit/>
          </a:bodyPr>
          <a:lstStyle/>
          <a:p>
            <a:r>
              <a:rPr lang="en" sz="2667" b="1">
                <a:latin typeface="Coming Soon"/>
                <a:ea typeface="Coming Soon"/>
                <a:cs typeface="Coming Soon"/>
                <a:sym typeface="Coming Soon"/>
              </a:rPr>
              <a:t>PNP</a:t>
            </a:r>
          </a:p>
        </p:txBody>
      </p:sp>
      <p:sp>
        <p:nvSpPr>
          <p:cNvPr id="385" name="Shape 385"/>
          <p:cNvSpPr txBox="1"/>
          <p:nvPr/>
        </p:nvSpPr>
        <p:spPr>
          <a:xfrm>
            <a:off x="10030467" y="2941935"/>
            <a:ext cx="777200" cy="558400"/>
          </a:xfrm>
          <a:prstGeom prst="rect">
            <a:avLst/>
          </a:prstGeom>
          <a:noFill/>
          <a:ln>
            <a:noFill/>
          </a:ln>
        </p:spPr>
        <p:txBody>
          <a:bodyPr lIns="121900" tIns="121900" rIns="121900" bIns="121900" anchor="t" anchorCtr="0">
            <a:noAutofit/>
          </a:bodyPr>
          <a:lstStyle/>
          <a:p>
            <a:r>
              <a:rPr lang="en" sz="2667" b="1">
                <a:latin typeface="Coming Soon"/>
                <a:ea typeface="Coming Soon"/>
                <a:cs typeface="Coming Soon"/>
                <a:sym typeface="Coming Soon"/>
              </a:rPr>
              <a:t>NP</a:t>
            </a:r>
          </a:p>
        </p:txBody>
      </p:sp>
      <p:cxnSp>
        <p:nvCxnSpPr>
          <p:cNvPr id="386" name="Shape 386"/>
          <p:cNvCxnSpPr>
            <a:stCxn id="372" idx="2"/>
            <a:endCxn id="384" idx="1"/>
          </p:cNvCxnSpPr>
          <p:nvPr/>
        </p:nvCxnSpPr>
        <p:spPr>
          <a:xfrm>
            <a:off x="7535900" y="1329564"/>
            <a:ext cx="1217600" cy="953600"/>
          </a:xfrm>
          <a:prstGeom prst="straightConnector1">
            <a:avLst/>
          </a:prstGeom>
          <a:noFill/>
          <a:ln w="9525" cap="flat" cmpd="sng">
            <a:solidFill>
              <a:schemeClr val="dk2"/>
            </a:solidFill>
            <a:prstDash val="solid"/>
            <a:round/>
            <a:headEnd type="none" w="lg" len="lg"/>
            <a:tailEnd type="none" w="lg" len="lg"/>
          </a:ln>
        </p:spPr>
      </p:cxnSp>
      <p:cxnSp>
        <p:nvCxnSpPr>
          <p:cNvPr id="387" name="Shape 387"/>
          <p:cNvCxnSpPr>
            <a:stCxn id="384" idx="2"/>
            <a:endCxn id="375" idx="3"/>
          </p:cNvCxnSpPr>
          <p:nvPr/>
        </p:nvCxnSpPr>
        <p:spPr>
          <a:xfrm flipH="1">
            <a:off x="8545000" y="2587165"/>
            <a:ext cx="694400" cy="634000"/>
          </a:xfrm>
          <a:prstGeom prst="straightConnector1">
            <a:avLst/>
          </a:prstGeom>
          <a:noFill/>
          <a:ln w="9525" cap="flat" cmpd="sng">
            <a:solidFill>
              <a:schemeClr val="dk2"/>
            </a:solidFill>
            <a:prstDash val="solid"/>
            <a:round/>
            <a:headEnd type="none" w="lg" len="lg"/>
            <a:tailEnd type="none" w="lg" len="lg"/>
          </a:ln>
        </p:spPr>
      </p:cxnSp>
      <p:cxnSp>
        <p:nvCxnSpPr>
          <p:cNvPr id="388" name="Shape 388"/>
          <p:cNvCxnSpPr>
            <a:stCxn id="384" idx="2"/>
            <a:endCxn id="385" idx="1"/>
          </p:cNvCxnSpPr>
          <p:nvPr/>
        </p:nvCxnSpPr>
        <p:spPr>
          <a:xfrm>
            <a:off x="9239400" y="2587165"/>
            <a:ext cx="791200" cy="634000"/>
          </a:xfrm>
          <a:prstGeom prst="straightConnector1">
            <a:avLst/>
          </a:prstGeom>
          <a:noFill/>
          <a:ln w="9525" cap="flat" cmpd="sng">
            <a:solidFill>
              <a:schemeClr val="dk2"/>
            </a:solidFill>
            <a:prstDash val="solid"/>
            <a:round/>
            <a:headEnd type="none" w="lg" len="lg"/>
            <a:tailEnd type="none" w="lg" len="lg"/>
          </a:ln>
        </p:spPr>
      </p:cxnSp>
      <p:sp>
        <p:nvSpPr>
          <p:cNvPr id="389" name="Shape 389"/>
          <p:cNvSpPr txBox="1"/>
          <p:nvPr/>
        </p:nvSpPr>
        <p:spPr>
          <a:xfrm>
            <a:off x="5028033" y="3737316"/>
            <a:ext cx="1744400" cy="656400"/>
          </a:xfrm>
          <a:prstGeom prst="rect">
            <a:avLst/>
          </a:prstGeom>
          <a:noFill/>
          <a:ln>
            <a:noFill/>
          </a:ln>
        </p:spPr>
        <p:txBody>
          <a:bodyPr lIns="121900" tIns="121900" rIns="121900" bIns="121900" anchor="t" anchorCtr="0">
            <a:noAutofit/>
          </a:bodyPr>
          <a:lstStyle/>
          <a:p>
            <a:r>
              <a:rPr lang="en" sz="2133">
                <a:solidFill>
                  <a:srgbClr val="FF0000"/>
                </a:solidFill>
                <a:latin typeface="Coming Soon"/>
                <a:ea typeface="Coming Soon"/>
                <a:cs typeface="Coming Soon"/>
                <a:sym typeface="Coming Soon"/>
              </a:rPr>
              <a:t> sunbathed</a:t>
            </a:r>
          </a:p>
        </p:txBody>
      </p:sp>
      <p:sp>
        <p:nvSpPr>
          <p:cNvPr id="390" name="Shape 390"/>
          <p:cNvSpPr txBox="1"/>
          <p:nvPr/>
        </p:nvSpPr>
        <p:spPr>
          <a:xfrm>
            <a:off x="10419067" y="3973189"/>
            <a:ext cx="466400" cy="558400"/>
          </a:xfrm>
          <a:prstGeom prst="rect">
            <a:avLst/>
          </a:prstGeom>
          <a:noFill/>
          <a:ln>
            <a:noFill/>
          </a:ln>
        </p:spPr>
        <p:txBody>
          <a:bodyPr lIns="121900" tIns="121900" rIns="121900" bIns="121900" anchor="t" anchorCtr="0">
            <a:noAutofit/>
          </a:bodyPr>
          <a:lstStyle/>
          <a:p>
            <a:r>
              <a:rPr lang="en" sz="2667" b="1">
                <a:solidFill>
                  <a:srgbClr val="6D9EEB"/>
                </a:solidFill>
                <a:latin typeface="Coming Soon"/>
                <a:ea typeface="Coming Soon"/>
                <a:cs typeface="Coming Soon"/>
                <a:sym typeface="Coming Soon"/>
              </a:rPr>
              <a:t>N</a:t>
            </a:r>
          </a:p>
        </p:txBody>
      </p:sp>
      <p:sp>
        <p:nvSpPr>
          <p:cNvPr id="391" name="Shape 391"/>
          <p:cNvSpPr txBox="1"/>
          <p:nvPr/>
        </p:nvSpPr>
        <p:spPr>
          <a:xfrm>
            <a:off x="7729469" y="3753603"/>
            <a:ext cx="863600" cy="558400"/>
          </a:xfrm>
          <a:prstGeom prst="rect">
            <a:avLst/>
          </a:prstGeom>
          <a:noFill/>
          <a:ln>
            <a:noFill/>
          </a:ln>
        </p:spPr>
        <p:txBody>
          <a:bodyPr lIns="121900" tIns="121900" rIns="121900" bIns="121900" anchor="t" anchorCtr="0">
            <a:noAutofit/>
          </a:bodyPr>
          <a:lstStyle/>
          <a:p>
            <a:r>
              <a:rPr lang="en" sz="2133">
                <a:solidFill>
                  <a:srgbClr val="38761D"/>
                </a:solidFill>
                <a:latin typeface="Coming Soon"/>
                <a:ea typeface="Coming Soon"/>
                <a:cs typeface="Coming Soon"/>
                <a:sym typeface="Coming Soon"/>
              </a:rPr>
              <a:t>  by</a:t>
            </a:r>
          </a:p>
        </p:txBody>
      </p:sp>
      <p:cxnSp>
        <p:nvCxnSpPr>
          <p:cNvPr id="392" name="Shape 392"/>
          <p:cNvCxnSpPr>
            <a:stCxn id="374" idx="2"/>
            <a:endCxn id="389" idx="0"/>
          </p:cNvCxnSpPr>
          <p:nvPr/>
        </p:nvCxnSpPr>
        <p:spPr>
          <a:xfrm flipH="1">
            <a:off x="5900300" y="3474517"/>
            <a:ext cx="3200" cy="262800"/>
          </a:xfrm>
          <a:prstGeom prst="straightConnector1">
            <a:avLst/>
          </a:prstGeom>
          <a:noFill/>
          <a:ln w="9525" cap="flat" cmpd="sng">
            <a:solidFill>
              <a:schemeClr val="dk2"/>
            </a:solidFill>
            <a:prstDash val="solid"/>
            <a:round/>
            <a:headEnd type="none" w="lg" len="lg"/>
            <a:tailEnd type="none" w="lg" len="lg"/>
          </a:ln>
        </p:spPr>
      </p:cxnSp>
      <p:cxnSp>
        <p:nvCxnSpPr>
          <p:cNvPr id="393" name="Shape 393"/>
          <p:cNvCxnSpPr>
            <a:stCxn id="391" idx="0"/>
            <a:endCxn id="375" idx="2"/>
          </p:cNvCxnSpPr>
          <p:nvPr/>
        </p:nvCxnSpPr>
        <p:spPr>
          <a:xfrm rot="10800000" flipH="1">
            <a:off x="8161269" y="3525203"/>
            <a:ext cx="12400" cy="228400"/>
          </a:xfrm>
          <a:prstGeom prst="straightConnector1">
            <a:avLst/>
          </a:prstGeom>
          <a:noFill/>
          <a:ln w="9525" cap="flat" cmpd="sng">
            <a:solidFill>
              <a:schemeClr val="dk2"/>
            </a:solidFill>
            <a:prstDash val="solid"/>
            <a:round/>
            <a:headEnd type="none" w="lg" len="lg"/>
            <a:tailEnd type="none" w="lg" len="lg"/>
          </a:ln>
        </p:spPr>
      </p:cxnSp>
      <p:cxnSp>
        <p:nvCxnSpPr>
          <p:cNvPr id="394" name="Shape 394"/>
          <p:cNvCxnSpPr>
            <a:stCxn id="385" idx="2"/>
            <a:endCxn id="390" idx="0"/>
          </p:cNvCxnSpPr>
          <p:nvPr/>
        </p:nvCxnSpPr>
        <p:spPr>
          <a:xfrm>
            <a:off x="10419067" y="3500335"/>
            <a:ext cx="233200" cy="472800"/>
          </a:xfrm>
          <a:prstGeom prst="straightConnector1">
            <a:avLst/>
          </a:prstGeom>
          <a:noFill/>
          <a:ln w="9525" cap="flat" cmpd="sng">
            <a:solidFill>
              <a:schemeClr val="dk2"/>
            </a:solidFill>
            <a:prstDash val="solid"/>
            <a:round/>
            <a:headEnd type="none" w="lg" len="lg"/>
            <a:tailEnd type="none" w="lg" len="lg"/>
          </a:ln>
        </p:spPr>
      </p:cxnSp>
      <p:sp>
        <p:nvSpPr>
          <p:cNvPr id="395" name="Shape 395"/>
          <p:cNvSpPr txBox="1"/>
          <p:nvPr/>
        </p:nvSpPr>
        <p:spPr>
          <a:xfrm>
            <a:off x="8807600" y="3948483"/>
            <a:ext cx="863600" cy="607999"/>
          </a:xfrm>
          <a:prstGeom prst="rect">
            <a:avLst/>
          </a:prstGeom>
          <a:noFill/>
          <a:ln>
            <a:noFill/>
          </a:ln>
        </p:spPr>
        <p:txBody>
          <a:bodyPr lIns="121900" tIns="121900" rIns="121900" bIns="121900" anchor="t" anchorCtr="0">
            <a:noAutofit/>
          </a:bodyPr>
          <a:lstStyle/>
          <a:p>
            <a:r>
              <a:rPr lang="en" sz="2667" b="1">
                <a:solidFill>
                  <a:srgbClr val="9900FF"/>
                </a:solidFill>
                <a:latin typeface="Coming Soon"/>
                <a:ea typeface="Coming Soon"/>
                <a:cs typeface="Coming Soon"/>
                <a:sym typeface="Coming Soon"/>
              </a:rPr>
              <a:t>Det</a:t>
            </a:r>
          </a:p>
        </p:txBody>
      </p:sp>
      <p:cxnSp>
        <p:nvCxnSpPr>
          <p:cNvPr id="396" name="Shape 396"/>
          <p:cNvCxnSpPr>
            <a:stCxn id="385" idx="2"/>
            <a:endCxn id="395" idx="3"/>
          </p:cNvCxnSpPr>
          <p:nvPr/>
        </p:nvCxnSpPr>
        <p:spPr>
          <a:xfrm flipH="1">
            <a:off x="9671067" y="3500335"/>
            <a:ext cx="748000" cy="752000"/>
          </a:xfrm>
          <a:prstGeom prst="straightConnector1">
            <a:avLst/>
          </a:prstGeom>
          <a:noFill/>
          <a:ln w="9525" cap="flat" cmpd="sng">
            <a:solidFill>
              <a:schemeClr val="dk2"/>
            </a:solidFill>
            <a:prstDash val="solid"/>
            <a:round/>
            <a:headEnd type="none" w="lg" len="lg"/>
            <a:tailEnd type="none" w="lg" len="lg"/>
          </a:ln>
        </p:spPr>
      </p:cxnSp>
      <p:sp>
        <p:nvSpPr>
          <p:cNvPr id="397" name="Shape 397"/>
          <p:cNvSpPr txBox="1"/>
          <p:nvPr/>
        </p:nvSpPr>
        <p:spPr>
          <a:xfrm>
            <a:off x="8868000" y="4802519"/>
            <a:ext cx="742800" cy="517200"/>
          </a:xfrm>
          <a:prstGeom prst="rect">
            <a:avLst/>
          </a:prstGeom>
          <a:noFill/>
          <a:ln>
            <a:noFill/>
          </a:ln>
        </p:spPr>
        <p:txBody>
          <a:bodyPr lIns="121900" tIns="121900" rIns="121900" bIns="121900" anchor="t" anchorCtr="0">
            <a:noAutofit/>
          </a:bodyPr>
          <a:lstStyle/>
          <a:p>
            <a:r>
              <a:rPr lang="en" sz="2133">
                <a:solidFill>
                  <a:srgbClr val="9900FF"/>
                </a:solidFill>
                <a:latin typeface="Coming Soon"/>
                <a:ea typeface="Coming Soon"/>
                <a:cs typeface="Coming Soon"/>
                <a:sym typeface="Coming Soon"/>
              </a:rPr>
              <a:t>the</a:t>
            </a:r>
          </a:p>
        </p:txBody>
      </p:sp>
      <p:sp>
        <p:nvSpPr>
          <p:cNvPr id="398" name="Shape 398"/>
          <p:cNvSpPr txBox="1"/>
          <p:nvPr/>
        </p:nvSpPr>
        <p:spPr>
          <a:xfrm>
            <a:off x="10043467" y="4802533"/>
            <a:ext cx="1217600" cy="517200"/>
          </a:xfrm>
          <a:prstGeom prst="rect">
            <a:avLst/>
          </a:prstGeom>
          <a:noFill/>
          <a:ln>
            <a:noFill/>
          </a:ln>
        </p:spPr>
        <p:txBody>
          <a:bodyPr lIns="121900" tIns="121900" rIns="121900" bIns="121900" anchor="t" anchorCtr="0">
            <a:noAutofit/>
          </a:bodyPr>
          <a:lstStyle/>
          <a:p>
            <a:r>
              <a:rPr lang="en" sz="2133" b="1">
                <a:solidFill>
                  <a:srgbClr val="6D9EEB"/>
                </a:solidFill>
                <a:latin typeface="Coming Soon"/>
                <a:ea typeface="Coming Soon"/>
                <a:cs typeface="Coming Soon"/>
                <a:sym typeface="Coming Soon"/>
              </a:rPr>
              <a:t>stream</a:t>
            </a:r>
          </a:p>
        </p:txBody>
      </p:sp>
      <p:cxnSp>
        <p:nvCxnSpPr>
          <p:cNvPr id="399" name="Shape 399"/>
          <p:cNvCxnSpPr>
            <a:stCxn id="397" idx="0"/>
            <a:endCxn id="395" idx="2"/>
          </p:cNvCxnSpPr>
          <p:nvPr/>
        </p:nvCxnSpPr>
        <p:spPr>
          <a:xfrm rot="10800000">
            <a:off x="9239400" y="4556519"/>
            <a:ext cx="0" cy="246000"/>
          </a:xfrm>
          <a:prstGeom prst="straightConnector1">
            <a:avLst/>
          </a:prstGeom>
          <a:noFill/>
          <a:ln w="9525" cap="flat" cmpd="sng">
            <a:solidFill>
              <a:schemeClr val="dk2"/>
            </a:solidFill>
            <a:prstDash val="solid"/>
            <a:round/>
            <a:headEnd type="none" w="lg" len="lg"/>
            <a:tailEnd type="none" w="lg" len="lg"/>
          </a:ln>
        </p:spPr>
      </p:cxnSp>
      <p:cxnSp>
        <p:nvCxnSpPr>
          <p:cNvPr id="400" name="Shape 400"/>
          <p:cNvCxnSpPr>
            <a:stCxn id="390" idx="2"/>
            <a:endCxn id="398" idx="0"/>
          </p:cNvCxnSpPr>
          <p:nvPr/>
        </p:nvCxnSpPr>
        <p:spPr>
          <a:xfrm>
            <a:off x="10652267" y="4531589"/>
            <a:ext cx="0" cy="270800"/>
          </a:xfrm>
          <a:prstGeom prst="straightConnector1">
            <a:avLst/>
          </a:prstGeom>
          <a:noFill/>
          <a:ln w="9525" cap="flat" cmpd="sng">
            <a:solidFill>
              <a:schemeClr val="dk2"/>
            </a:solidFill>
            <a:prstDash val="solid"/>
            <a:round/>
            <a:headEnd type="none" w="lg" len="lg"/>
            <a:tailEnd type="none" w="lg" len="lg"/>
          </a:ln>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594"/>
        <p:cNvGrpSpPr/>
        <p:nvPr/>
      </p:nvGrpSpPr>
      <p:grpSpPr>
        <a:xfrm>
          <a:off x="0" y="0"/>
          <a:ext cx="0" cy="0"/>
          <a:chOff x="0" y="0"/>
          <a:chExt cx="0" cy="0"/>
        </a:xfrm>
      </p:grpSpPr>
      <p:pic>
        <p:nvPicPr>
          <p:cNvPr id="595" name="Shape 595" descr="Tree, Forest, Trunk, Nature, ..."/>
          <p:cNvPicPr preferRelativeResize="0"/>
          <p:nvPr/>
        </p:nvPicPr>
        <p:blipFill>
          <a:blip r:embed="rId3">
            <a:alphaModFix amt="35000"/>
          </a:blip>
          <a:stretch>
            <a:fillRect/>
          </a:stretch>
        </p:blipFill>
        <p:spPr>
          <a:xfrm>
            <a:off x="1362009" y="0"/>
            <a:ext cx="6343649" cy="6858000"/>
          </a:xfrm>
          <a:prstGeom prst="rect">
            <a:avLst/>
          </a:prstGeom>
          <a:noFill/>
          <a:ln>
            <a:noFill/>
          </a:ln>
        </p:spPr>
      </p:pic>
      <p:sp>
        <p:nvSpPr>
          <p:cNvPr id="596" name="Shape 596"/>
          <p:cNvSpPr txBox="1"/>
          <p:nvPr/>
        </p:nvSpPr>
        <p:spPr>
          <a:xfrm>
            <a:off x="362800" y="5953633"/>
            <a:ext cx="5009600" cy="691200"/>
          </a:xfrm>
          <a:prstGeom prst="rect">
            <a:avLst/>
          </a:prstGeom>
          <a:noFill/>
          <a:ln>
            <a:noFill/>
          </a:ln>
        </p:spPr>
        <p:txBody>
          <a:bodyPr lIns="121900" tIns="121900" rIns="121900" bIns="121900" anchor="t" anchorCtr="0">
            <a:noAutofit/>
          </a:bodyPr>
          <a:lstStyle/>
          <a:p>
            <a:r>
              <a:rPr lang="en" sz="2133" b="1">
                <a:solidFill>
                  <a:srgbClr val="3C78D8"/>
                </a:solidFill>
                <a:latin typeface="Coming Soon"/>
                <a:ea typeface="Coming Soon"/>
                <a:cs typeface="Coming Soon"/>
                <a:sym typeface="Coming Soon"/>
              </a:rPr>
              <a:t>I </a:t>
            </a:r>
            <a:r>
              <a:rPr lang="en" sz="2133" b="1">
                <a:solidFill>
                  <a:srgbClr val="FF0000"/>
                </a:solidFill>
                <a:latin typeface="Coming Soon"/>
                <a:ea typeface="Coming Soon"/>
                <a:cs typeface="Coming Soon"/>
                <a:sym typeface="Coming Soon"/>
              </a:rPr>
              <a:t>ate </a:t>
            </a:r>
            <a:r>
              <a:rPr lang="en" sz="2133" b="1">
                <a:solidFill>
                  <a:srgbClr val="3C78D8"/>
                </a:solidFill>
                <a:latin typeface="Coming Soon"/>
                <a:ea typeface="Coming Soon"/>
                <a:cs typeface="Coming Soon"/>
                <a:sym typeface="Coming Soon"/>
              </a:rPr>
              <a:t>turkey </a:t>
            </a:r>
            <a:r>
              <a:rPr lang="en" sz="2133" b="1">
                <a:solidFill>
                  <a:srgbClr val="FF9900"/>
                </a:solidFill>
                <a:latin typeface="Coming Soon"/>
                <a:ea typeface="Coming Soon"/>
                <a:cs typeface="Coming Soon"/>
                <a:sym typeface="Coming Soon"/>
              </a:rPr>
              <a:t>and </a:t>
            </a:r>
            <a:r>
              <a:rPr lang="en" sz="2133" b="1">
                <a:solidFill>
                  <a:srgbClr val="3C78D8"/>
                </a:solidFill>
                <a:latin typeface="Coming Soon"/>
                <a:ea typeface="Coming Soon"/>
                <a:cs typeface="Coming Soon"/>
                <a:sym typeface="Coming Soon"/>
              </a:rPr>
              <a:t>gravy </a:t>
            </a:r>
            <a:r>
              <a:rPr lang="en" sz="2133" b="1">
                <a:solidFill>
                  <a:srgbClr val="38761D"/>
                </a:solidFill>
                <a:latin typeface="Coming Soon"/>
                <a:ea typeface="Coming Soon"/>
                <a:cs typeface="Coming Soon"/>
                <a:sym typeface="Coming Soon"/>
              </a:rPr>
              <a:t>with </a:t>
            </a:r>
            <a:r>
              <a:rPr lang="en" sz="2133" b="1">
                <a:solidFill>
                  <a:srgbClr val="FF00FF"/>
                </a:solidFill>
                <a:latin typeface="Coming Soon"/>
                <a:ea typeface="Coming Soon"/>
                <a:cs typeface="Coming Soon"/>
                <a:sym typeface="Coming Soon"/>
              </a:rPr>
              <a:t>my </a:t>
            </a:r>
            <a:r>
              <a:rPr lang="en" sz="2133" b="1">
                <a:solidFill>
                  <a:srgbClr val="4A86E8"/>
                </a:solidFill>
                <a:latin typeface="Coming Soon"/>
                <a:ea typeface="Coming Soon"/>
                <a:cs typeface="Coming Soon"/>
                <a:sym typeface="Coming Soon"/>
              </a:rPr>
              <a:t>family.</a:t>
            </a:r>
            <a:r>
              <a:rPr lang="en" sz="2133" b="1">
                <a:solidFill>
                  <a:srgbClr val="38761D"/>
                </a:solidFill>
                <a:latin typeface="Coming Soon"/>
                <a:ea typeface="Coming Soon"/>
                <a:cs typeface="Coming Soon"/>
                <a:sym typeface="Coming Soon"/>
              </a:rPr>
              <a:t> </a:t>
            </a:r>
          </a:p>
        </p:txBody>
      </p:sp>
      <p:sp>
        <p:nvSpPr>
          <p:cNvPr id="597" name="Shape 597"/>
          <p:cNvSpPr txBox="1"/>
          <p:nvPr/>
        </p:nvSpPr>
        <p:spPr>
          <a:xfrm>
            <a:off x="8830933" y="1415300"/>
            <a:ext cx="932800" cy="673600"/>
          </a:xfrm>
          <a:prstGeom prst="rect">
            <a:avLst/>
          </a:prstGeom>
          <a:noFill/>
          <a:ln>
            <a:noFill/>
          </a:ln>
        </p:spPr>
        <p:txBody>
          <a:bodyPr lIns="121900" tIns="121900" rIns="121900" bIns="121900" anchor="t" anchorCtr="0">
            <a:noAutofit/>
          </a:bodyPr>
          <a:lstStyle/>
          <a:p>
            <a:r>
              <a:rPr lang="en" sz="2667" b="1">
                <a:latin typeface="Coming Soon"/>
                <a:ea typeface="Coming Soon"/>
                <a:cs typeface="Coming Soon"/>
                <a:sym typeface="Coming Soon"/>
              </a:rPr>
              <a:t>Adv.</a:t>
            </a:r>
          </a:p>
        </p:txBody>
      </p:sp>
      <p:sp>
        <p:nvSpPr>
          <p:cNvPr id="598" name="Shape 598"/>
          <p:cNvSpPr txBox="1"/>
          <p:nvPr/>
        </p:nvSpPr>
        <p:spPr>
          <a:xfrm>
            <a:off x="10589667" y="4338333"/>
            <a:ext cx="1485600" cy="673600"/>
          </a:xfrm>
          <a:prstGeom prst="rect">
            <a:avLst/>
          </a:prstGeom>
          <a:noFill/>
          <a:ln>
            <a:noFill/>
          </a:ln>
        </p:spPr>
        <p:txBody>
          <a:bodyPr lIns="121900" tIns="121900" rIns="121900" bIns="121900" anchor="t" anchorCtr="0">
            <a:noAutofit/>
          </a:bodyPr>
          <a:lstStyle/>
          <a:p>
            <a:r>
              <a:rPr lang="en" sz="2133" b="1">
                <a:solidFill>
                  <a:srgbClr val="3C78D8"/>
                </a:solidFill>
                <a:latin typeface="Coming Soon"/>
                <a:ea typeface="Coming Soon"/>
                <a:cs typeface="Coming Soon"/>
                <a:sym typeface="Coming Soon"/>
              </a:rPr>
              <a:t>   family</a:t>
            </a:r>
          </a:p>
        </p:txBody>
      </p:sp>
      <p:sp>
        <p:nvSpPr>
          <p:cNvPr id="599" name="Shape 599"/>
          <p:cNvSpPr txBox="1"/>
          <p:nvPr/>
        </p:nvSpPr>
        <p:spPr>
          <a:xfrm>
            <a:off x="8977733" y="4338333"/>
            <a:ext cx="708400" cy="673600"/>
          </a:xfrm>
          <a:prstGeom prst="rect">
            <a:avLst/>
          </a:prstGeom>
          <a:noFill/>
          <a:ln>
            <a:noFill/>
          </a:ln>
        </p:spPr>
        <p:txBody>
          <a:bodyPr lIns="121900" tIns="121900" rIns="121900" bIns="121900" anchor="t" anchorCtr="0">
            <a:noAutofit/>
          </a:bodyPr>
          <a:lstStyle/>
          <a:p>
            <a:r>
              <a:rPr lang="en" sz="2133" b="1">
                <a:solidFill>
                  <a:srgbClr val="FF00FF"/>
                </a:solidFill>
                <a:latin typeface="Coming Soon"/>
                <a:ea typeface="Coming Soon"/>
                <a:cs typeface="Coming Soon"/>
                <a:sym typeface="Coming Soon"/>
              </a:rPr>
              <a:t>my</a:t>
            </a:r>
          </a:p>
        </p:txBody>
      </p:sp>
      <p:sp>
        <p:nvSpPr>
          <p:cNvPr id="600" name="Shape 600"/>
          <p:cNvSpPr txBox="1"/>
          <p:nvPr/>
        </p:nvSpPr>
        <p:spPr>
          <a:xfrm>
            <a:off x="7707100" y="3092200"/>
            <a:ext cx="863600" cy="673600"/>
          </a:xfrm>
          <a:prstGeom prst="rect">
            <a:avLst/>
          </a:prstGeom>
          <a:noFill/>
          <a:ln>
            <a:noFill/>
          </a:ln>
        </p:spPr>
        <p:txBody>
          <a:bodyPr lIns="121900" tIns="121900" rIns="121900" bIns="121900" anchor="t" anchorCtr="0">
            <a:noAutofit/>
          </a:bodyPr>
          <a:lstStyle/>
          <a:p>
            <a:r>
              <a:rPr lang="en" sz="2133" b="1">
                <a:solidFill>
                  <a:srgbClr val="38761D"/>
                </a:solidFill>
                <a:latin typeface="Coming Soon"/>
                <a:ea typeface="Coming Soon"/>
                <a:cs typeface="Coming Soon"/>
                <a:sym typeface="Coming Soon"/>
              </a:rPr>
              <a:t>with</a:t>
            </a:r>
          </a:p>
        </p:txBody>
      </p:sp>
      <p:sp>
        <p:nvSpPr>
          <p:cNvPr id="601" name="Shape 601"/>
          <p:cNvSpPr txBox="1"/>
          <p:nvPr/>
        </p:nvSpPr>
        <p:spPr>
          <a:xfrm>
            <a:off x="1719000" y="1222033"/>
            <a:ext cx="708400" cy="673600"/>
          </a:xfrm>
          <a:prstGeom prst="rect">
            <a:avLst/>
          </a:prstGeom>
          <a:noFill/>
          <a:ln>
            <a:noFill/>
          </a:ln>
        </p:spPr>
        <p:txBody>
          <a:bodyPr lIns="121900" tIns="121900" rIns="121900" bIns="121900" anchor="t" anchorCtr="0">
            <a:noAutofit/>
          </a:bodyPr>
          <a:lstStyle/>
          <a:p>
            <a:r>
              <a:rPr lang="en" sz="2667" b="1">
                <a:latin typeface="Coming Soon"/>
                <a:ea typeface="Coming Soon"/>
                <a:cs typeface="Coming Soon"/>
                <a:sym typeface="Coming Soon"/>
              </a:rPr>
              <a:t> S</a:t>
            </a:r>
          </a:p>
        </p:txBody>
      </p:sp>
      <p:sp>
        <p:nvSpPr>
          <p:cNvPr id="602" name="Shape 602"/>
          <p:cNvSpPr txBox="1"/>
          <p:nvPr/>
        </p:nvSpPr>
        <p:spPr>
          <a:xfrm>
            <a:off x="8900133" y="3206900"/>
            <a:ext cx="863600" cy="778800"/>
          </a:xfrm>
          <a:prstGeom prst="rect">
            <a:avLst/>
          </a:prstGeom>
          <a:noFill/>
          <a:ln>
            <a:noFill/>
          </a:ln>
        </p:spPr>
        <p:txBody>
          <a:bodyPr lIns="121900" tIns="121900" rIns="121900" bIns="121900" anchor="t" anchorCtr="0">
            <a:noAutofit/>
          </a:bodyPr>
          <a:lstStyle/>
          <a:p>
            <a:r>
              <a:rPr lang="en" sz="2667" b="1">
                <a:solidFill>
                  <a:srgbClr val="FF00FF"/>
                </a:solidFill>
                <a:latin typeface="Coming Soon"/>
                <a:ea typeface="Coming Soon"/>
                <a:cs typeface="Coming Soon"/>
                <a:sym typeface="Coming Soon"/>
              </a:rPr>
              <a:t>Pro</a:t>
            </a:r>
          </a:p>
        </p:txBody>
      </p:sp>
      <p:sp>
        <p:nvSpPr>
          <p:cNvPr id="603" name="Shape 603"/>
          <p:cNvSpPr txBox="1"/>
          <p:nvPr/>
        </p:nvSpPr>
        <p:spPr>
          <a:xfrm>
            <a:off x="-25800" y="3160383"/>
            <a:ext cx="1485600" cy="537200"/>
          </a:xfrm>
          <a:prstGeom prst="rect">
            <a:avLst/>
          </a:prstGeom>
          <a:noFill/>
          <a:ln>
            <a:noFill/>
          </a:ln>
        </p:spPr>
        <p:txBody>
          <a:bodyPr lIns="121900" tIns="121900" rIns="121900" bIns="121900" anchor="t" anchorCtr="0">
            <a:noAutofit/>
          </a:bodyPr>
          <a:lstStyle/>
          <a:p>
            <a:r>
              <a:rPr lang="en" sz="2133" b="1">
                <a:solidFill>
                  <a:srgbClr val="3C78D8"/>
                </a:solidFill>
                <a:latin typeface="Coming Soon"/>
                <a:ea typeface="Coming Soon"/>
                <a:cs typeface="Coming Soon"/>
                <a:sym typeface="Coming Soon"/>
              </a:rPr>
              <a:t>       I</a:t>
            </a:r>
          </a:p>
        </p:txBody>
      </p:sp>
      <p:sp>
        <p:nvSpPr>
          <p:cNvPr id="604" name="Shape 604"/>
          <p:cNvSpPr txBox="1"/>
          <p:nvPr/>
        </p:nvSpPr>
        <p:spPr>
          <a:xfrm>
            <a:off x="362800" y="2088900"/>
            <a:ext cx="708400" cy="673600"/>
          </a:xfrm>
          <a:prstGeom prst="rect">
            <a:avLst/>
          </a:prstGeom>
          <a:noFill/>
          <a:ln>
            <a:noFill/>
          </a:ln>
        </p:spPr>
        <p:txBody>
          <a:bodyPr lIns="121900" tIns="121900" rIns="121900" bIns="121900" anchor="t" anchorCtr="0">
            <a:noAutofit/>
          </a:bodyPr>
          <a:lstStyle/>
          <a:p>
            <a:r>
              <a:rPr lang="en" sz="2667" b="1">
                <a:latin typeface="Coming Soon"/>
                <a:ea typeface="Coming Soon"/>
                <a:cs typeface="Coming Soon"/>
                <a:sym typeface="Coming Soon"/>
              </a:rPr>
              <a:t>NP</a:t>
            </a:r>
          </a:p>
        </p:txBody>
      </p:sp>
      <p:sp>
        <p:nvSpPr>
          <p:cNvPr id="605" name="Shape 605"/>
          <p:cNvSpPr txBox="1"/>
          <p:nvPr/>
        </p:nvSpPr>
        <p:spPr>
          <a:xfrm>
            <a:off x="8264533" y="2223933"/>
            <a:ext cx="535600" cy="673600"/>
          </a:xfrm>
          <a:prstGeom prst="rect">
            <a:avLst/>
          </a:prstGeom>
          <a:noFill/>
          <a:ln>
            <a:noFill/>
          </a:ln>
        </p:spPr>
        <p:txBody>
          <a:bodyPr lIns="121900" tIns="121900" rIns="121900" bIns="121900" anchor="t" anchorCtr="0">
            <a:noAutofit/>
          </a:bodyPr>
          <a:lstStyle/>
          <a:p>
            <a:r>
              <a:rPr lang="en" sz="2667" b="1">
                <a:solidFill>
                  <a:srgbClr val="38761D"/>
                </a:solidFill>
                <a:latin typeface="Coming Soon"/>
                <a:ea typeface="Coming Soon"/>
                <a:cs typeface="Coming Soon"/>
                <a:sym typeface="Coming Soon"/>
              </a:rPr>
              <a:t>P</a:t>
            </a:r>
          </a:p>
        </p:txBody>
      </p:sp>
      <p:sp>
        <p:nvSpPr>
          <p:cNvPr id="606" name="Shape 606"/>
          <p:cNvSpPr txBox="1"/>
          <p:nvPr/>
        </p:nvSpPr>
        <p:spPr>
          <a:xfrm>
            <a:off x="10117933" y="2223933"/>
            <a:ext cx="708400" cy="673600"/>
          </a:xfrm>
          <a:prstGeom prst="rect">
            <a:avLst/>
          </a:prstGeom>
          <a:noFill/>
          <a:ln>
            <a:noFill/>
          </a:ln>
        </p:spPr>
        <p:txBody>
          <a:bodyPr lIns="121900" tIns="121900" rIns="121900" bIns="121900" anchor="t" anchorCtr="0">
            <a:noAutofit/>
          </a:bodyPr>
          <a:lstStyle/>
          <a:p>
            <a:r>
              <a:rPr lang="en" sz="2667" b="1">
                <a:latin typeface="Coming Soon"/>
                <a:ea typeface="Coming Soon"/>
                <a:cs typeface="Coming Soon"/>
                <a:sym typeface="Coming Soon"/>
              </a:rPr>
              <a:t>NP</a:t>
            </a:r>
          </a:p>
        </p:txBody>
      </p:sp>
      <p:sp>
        <p:nvSpPr>
          <p:cNvPr id="607" name="Shape 607"/>
          <p:cNvSpPr txBox="1"/>
          <p:nvPr/>
        </p:nvSpPr>
        <p:spPr>
          <a:xfrm>
            <a:off x="5164967" y="305533"/>
            <a:ext cx="535600" cy="673600"/>
          </a:xfrm>
          <a:prstGeom prst="rect">
            <a:avLst/>
          </a:prstGeom>
          <a:noFill/>
          <a:ln>
            <a:noFill/>
          </a:ln>
        </p:spPr>
        <p:txBody>
          <a:bodyPr lIns="121900" tIns="121900" rIns="121900" bIns="121900" anchor="t" anchorCtr="0">
            <a:noAutofit/>
          </a:bodyPr>
          <a:lstStyle/>
          <a:p>
            <a:r>
              <a:rPr lang="en" sz="2667" b="1">
                <a:latin typeface="Coming Soon"/>
                <a:ea typeface="Coming Soon"/>
                <a:cs typeface="Coming Soon"/>
                <a:sym typeface="Coming Soon"/>
              </a:rPr>
              <a:t>S</a:t>
            </a:r>
          </a:p>
        </p:txBody>
      </p:sp>
      <p:sp>
        <p:nvSpPr>
          <p:cNvPr id="608" name="Shape 608"/>
          <p:cNvSpPr txBox="1"/>
          <p:nvPr/>
        </p:nvSpPr>
        <p:spPr>
          <a:xfrm>
            <a:off x="11064667" y="3259500"/>
            <a:ext cx="535600" cy="673600"/>
          </a:xfrm>
          <a:prstGeom prst="rect">
            <a:avLst/>
          </a:prstGeom>
          <a:noFill/>
          <a:ln>
            <a:noFill/>
          </a:ln>
        </p:spPr>
        <p:txBody>
          <a:bodyPr lIns="121900" tIns="121900" rIns="121900" bIns="121900" anchor="t" anchorCtr="0">
            <a:noAutofit/>
          </a:bodyPr>
          <a:lstStyle/>
          <a:p>
            <a:r>
              <a:rPr lang="en" sz="2667" b="1">
                <a:solidFill>
                  <a:srgbClr val="3C78D8"/>
                </a:solidFill>
                <a:latin typeface="Coming Soon"/>
                <a:ea typeface="Coming Soon"/>
                <a:cs typeface="Coming Soon"/>
                <a:sym typeface="Coming Soon"/>
              </a:rPr>
              <a:t>N</a:t>
            </a:r>
          </a:p>
        </p:txBody>
      </p:sp>
      <p:cxnSp>
        <p:nvCxnSpPr>
          <p:cNvPr id="609" name="Shape 609"/>
          <p:cNvCxnSpPr>
            <a:stCxn id="607" idx="2"/>
            <a:endCxn id="601" idx="3"/>
          </p:cNvCxnSpPr>
          <p:nvPr/>
        </p:nvCxnSpPr>
        <p:spPr>
          <a:xfrm flipH="1">
            <a:off x="2427567" y="979133"/>
            <a:ext cx="3005200" cy="579600"/>
          </a:xfrm>
          <a:prstGeom prst="straightConnector1">
            <a:avLst/>
          </a:prstGeom>
          <a:noFill/>
          <a:ln w="9525" cap="flat" cmpd="sng">
            <a:solidFill>
              <a:schemeClr val="dk2"/>
            </a:solidFill>
            <a:prstDash val="solid"/>
            <a:round/>
            <a:headEnd type="none" w="lg" len="lg"/>
            <a:tailEnd type="none" w="lg" len="lg"/>
          </a:ln>
        </p:spPr>
      </p:cxnSp>
      <p:cxnSp>
        <p:nvCxnSpPr>
          <p:cNvPr id="610" name="Shape 610"/>
          <p:cNvCxnSpPr>
            <a:stCxn id="607" idx="2"/>
            <a:endCxn id="597" idx="0"/>
          </p:cNvCxnSpPr>
          <p:nvPr/>
        </p:nvCxnSpPr>
        <p:spPr>
          <a:xfrm>
            <a:off x="5432767" y="979133"/>
            <a:ext cx="3864400" cy="436000"/>
          </a:xfrm>
          <a:prstGeom prst="straightConnector1">
            <a:avLst/>
          </a:prstGeom>
          <a:noFill/>
          <a:ln w="9525" cap="flat" cmpd="sng">
            <a:solidFill>
              <a:schemeClr val="dk2"/>
            </a:solidFill>
            <a:prstDash val="solid"/>
            <a:round/>
            <a:headEnd type="none" w="lg" len="lg"/>
            <a:tailEnd type="none" w="lg" len="lg"/>
          </a:ln>
        </p:spPr>
      </p:cxnSp>
      <p:cxnSp>
        <p:nvCxnSpPr>
          <p:cNvPr id="611" name="Shape 611"/>
          <p:cNvCxnSpPr>
            <a:stCxn id="601" idx="2"/>
            <a:endCxn id="604" idx="0"/>
          </p:cNvCxnSpPr>
          <p:nvPr/>
        </p:nvCxnSpPr>
        <p:spPr>
          <a:xfrm flipH="1">
            <a:off x="717200" y="1895633"/>
            <a:ext cx="1356000" cy="193200"/>
          </a:xfrm>
          <a:prstGeom prst="straightConnector1">
            <a:avLst/>
          </a:prstGeom>
          <a:noFill/>
          <a:ln w="9525" cap="flat" cmpd="sng">
            <a:solidFill>
              <a:schemeClr val="dk2"/>
            </a:solidFill>
            <a:prstDash val="solid"/>
            <a:round/>
            <a:headEnd type="none" w="lg" len="lg"/>
            <a:tailEnd type="none" w="lg" len="lg"/>
          </a:ln>
        </p:spPr>
      </p:cxnSp>
      <p:cxnSp>
        <p:nvCxnSpPr>
          <p:cNvPr id="612" name="Shape 612"/>
          <p:cNvCxnSpPr>
            <a:stCxn id="597" idx="2"/>
            <a:endCxn id="605" idx="0"/>
          </p:cNvCxnSpPr>
          <p:nvPr/>
        </p:nvCxnSpPr>
        <p:spPr>
          <a:xfrm flipH="1">
            <a:off x="8532533" y="2088900"/>
            <a:ext cx="764800" cy="135200"/>
          </a:xfrm>
          <a:prstGeom prst="straightConnector1">
            <a:avLst/>
          </a:prstGeom>
          <a:noFill/>
          <a:ln w="9525" cap="flat" cmpd="sng">
            <a:solidFill>
              <a:schemeClr val="dk2"/>
            </a:solidFill>
            <a:prstDash val="solid"/>
            <a:round/>
            <a:headEnd type="none" w="lg" len="lg"/>
            <a:tailEnd type="none" w="lg" len="lg"/>
          </a:ln>
        </p:spPr>
      </p:cxnSp>
      <p:cxnSp>
        <p:nvCxnSpPr>
          <p:cNvPr id="613" name="Shape 613"/>
          <p:cNvCxnSpPr>
            <a:stCxn id="597" idx="2"/>
            <a:endCxn id="606" idx="0"/>
          </p:cNvCxnSpPr>
          <p:nvPr/>
        </p:nvCxnSpPr>
        <p:spPr>
          <a:xfrm>
            <a:off x="9297333" y="2088900"/>
            <a:ext cx="1174800" cy="135200"/>
          </a:xfrm>
          <a:prstGeom prst="straightConnector1">
            <a:avLst/>
          </a:prstGeom>
          <a:noFill/>
          <a:ln w="9525" cap="flat" cmpd="sng">
            <a:solidFill>
              <a:schemeClr val="dk2"/>
            </a:solidFill>
            <a:prstDash val="solid"/>
            <a:round/>
            <a:headEnd type="none" w="lg" len="lg"/>
            <a:tailEnd type="none" w="lg" len="lg"/>
          </a:ln>
        </p:spPr>
      </p:cxnSp>
      <p:cxnSp>
        <p:nvCxnSpPr>
          <p:cNvPr id="614" name="Shape 614"/>
          <p:cNvCxnSpPr>
            <a:stCxn id="606" idx="2"/>
            <a:endCxn id="602" idx="0"/>
          </p:cNvCxnSpPr>
          <p:nvPr/>
        </p:nvCxnSpPr>
        <p:spPr>
          <a:xfrm flipH="1">
            <a:off x="9331733" y="2897533"/>
            <a:ext cx="1140400" cy="309200"/>
          </a:xfrm>
          <a:prstGeom prst="straightConnector1">
            <a:avLst/>
          </a:prstGeom>
          <a:noFill/>
          <a:ln w="9525" cap="flat" cmpd="sng">
            <a:solidFill>
              <a:schemeClr val="dk2"/>
            </a:solidFill>
            <a:prstDash val="solid"/>
            <a:round/>
            <a:headEnd type="none" w="lg" len="lg"/>
            <a:tailEnd type="none" w="lg" len="lg"/>
          </a:ln>
        </p:spPr>
      </p:cxnSp>
      <p:cxnSp>
        <p:nvCxnSpPr>
          <p:cNvPr id="615" name="Shape 615"/>
          <p:cNvCxnSpPr>
            <a:stCxn id="606" idx="2"/>
            <a:endCxn id="608" idx="0"/>
          </p:cNvCxnSpPr>
          <p:nvPr/>
        </p:nvCxnSpPr>
        <p:spPr>
          <a:xfrm>
            <a:off x="10472133" y="2897533"/>
            <a:ext cx="860400" cy="362000"/>
          </a:xfrm>
          <a:prstGeom prst="straightConnector1">
            <a:avLst/>
          </a:prstGeom>
          <a:noFill/>
          <a:ln w="9525" cap="flat" cmpd="sng">
            <a:solidFill>
              <a:schemeClr val="dk2"/>
            </a:solidFill>
            <a:prstDash val="solid"/>
            <a:round/>
            <a:headEnd type="none" w="lg" len="lg"/>
            <a:tailEnd type="none" w="lg" len="lg"/>
          </a:ln>
        </p:spPr>
      </p:cxnSp>
      <p:cxnSp>
        <p:nvCxnSpPr>
          <p:cNvPr id="616" name="Shape 616"/>
          <p:cNvCxnSpPr>
            <a:stCxn id="602" idx="2"/>
            <a:endCxn id="599" idx="0"/>
          </p:cNvCxnSpPr>
          <p:nvPr/>
        </p:nvCxnSpPr>
        <p:spPr>
          <a:xfrm>
            <a:off x="9331933" y="3985700"/>
            <a:ext cx="0" cy="352800"/>
          </a:xfrm>
          <a:prstGeom prst="straightConnector1">
            <a:avLst/>
          </a:prstGeom>
          <a:noFill/>
          <a:ln w="9525" cap="flat" cmpd="sng">
            <a:solidFill>
              <a:schemeClr val="dk2"/>
            </a:solidFill>
            <a:prstDash val="solid"/>
            <a:round/>
            <a:headEnd type="none" w="lg" len="lg"/>
            <a:tailEnd type="none" w="lg" len="lg"/>
          </a:ln>
        </p:spPr>
      </p:cxnSp>
      <p:cxnSp>
        <p:nvCxnSpPr>
          <p:cNvPr id="617" name="Shape 617"/>
          <p:cNvCxnSpPr>
            <a:stCxn id="608" idx="2"/>
            <a:endCxn id="598" idx="0"/>
          </p:cNvCxnSpPr>
          <p:nvPr/>
        </p:nvCxnSpPr>
        <p:spPr>
          <a:xfrm>
            <a:off x="11332467" y="3933100"/>
            <a:ext cx="0" cy="405200"/>
          </a:xfrm>
          <a:prstGeom prst="straightConnector1">
            <a:avLst/>
          </a:prstGeom>
          <a:noFill/>
          <a:ln w="9525" cap="flat" cmpd="sng">
            <a:solidFill>
              <a:schemeClr val="dk2"/>
            </a:solidFill>
            <a:prstDash val="solid"/>
            <a:round/>
            <a:headEnd type="none" w="lg" len="lg"/>
            <a:tailEnd type="none" w="lg" len="lg"/>
          </a:ln>
        </p:spPr>
      </p:cxnSp>
      <p:cxnSp>
        <p:nvCxnSpPr>
          <p:cNvPr id="618" name="Shape 618"/>
          <p:cNvCxnSpPr>
            <a:stCxn id="604" idx="2"/>
            <a:endCxn id="603" idx="0"/>
          </p:cNvCxnSpPr>
          <p:nvPr/>
        </p:nvCxnSpPr>
        <p:spPr>
          <a:xfrm>
            <a:off x="717000" y="2762500"/>
            <a:ext cx="0" cy="398000"/>
          </a:xfrm>
          <a:prstGeom prst="straightConnector1">
            <a:avLst/>
          </a:prstGeom>
          <a:noFill/>
          <a:ln w="9525" cap="flat" cmpd="sng">
            <a:solidFill>
              <a:schemeClr val="dk2"/>
            </a:solidFill>
            <a:prstDash val="solid"/>
            <a:round/>
            <a:headEnd type="none" w="lg" len="lg"/>
            <a:tailEnd type="none" w="lg" len="lg"/>
          </a:ln>
        </p:spPr>
      </p:cxnSp>
      <p:cxnSp>
        <p:nvCxnSpPr>
          <p:cNvPr id="619" name="Shape 619"/>
          <p:cNvCxnSpPr>
            <a:stCxn id="605" idx="2"/>
            <a:endCxn id="600" idx="0"/>
          </p:cNvCxnSpPr>
          <p:nvPr/>
        </p:nvCxnSpPr>
        <p:spPr>
          <a:xfrm flipH="1">
            <a:off x="8138733" y="2897533"/>
            <a:ext cx="393600" cy="194800"/>
          </a:xfrm>
          <a:prstGeom prst="straightConnector1">
            <a:avLst/>
          </a:prstGeom>
          <a:noFill/>
          <a:ln w="9525" cap="flat" cmpd="sng">
            <a:solidFill>
              <a:schemeClr val="dk2"/>
            </a:solidFill>
            <a:prstDash val="solid"/>
            <a:round/>
            <a:headEnd type="none" w="lg" len="lg"/>
            <a:tailEnd type="none" w="lg" len="lg"/>
          </a:ln>
        </p:spPr>
      </p:cxnSp>
      <p:sp>
        <p:nvSpPr>
          <p:cNvPr id="620" name="Shape 620"/>
          <p:cNvSpPr txBox="1"/>
          <p:nvPr/>
        </p:nvSpPr>
        <p:spPr>
          <a:xfrm>
            <a:off x="2651233" y="2088900"/>
            <a:ext cx="708400" cy="673600"/>
          </a:xfrm>
          <a:prstGeom prst="rect">
            <a:avLst/>
          </a:prstGeom>
          <a:noFill/>
          <a:ln>
            <a:noFill/>
          </a:ln>
        </p:spPr>
        <p:txBody>
          <a:bodyPr lIns="121900" tIns="121900" rIns="121900" bIns="121900" anchor="t" anchorCtr="0">
            <a:noAutofit/>
          </a:bodyPr>
          <a:lstStyle/>
          <a:p>
            <a:r>
              <a:rPr lang="en" sz="2667" b="1">
                <a:latin typeface="Coming Soon"/>
                <a:ea typeface="Coming Soon"/>
                <a:cs typeface="Coming Soon"/>
                <a:sym typeface="Coming Soon"/>
              </a:rPr>
              <a:t>VP</a:t>
            </a:r>
          </a:p>
        </p:txBody>
      </p:sp>
      <p:cxnSp>
        <p:nvCxnSpPr>
          <p:cNvPr id="621" name="Shape 621"/>
          <p:cNvCxnSpPr>
            <a:stCxn id="601" idx="2"/>
            <a:endCxn id="620" idx="0"/>
          </p:cNvCxnSpPr>
          <p:nvPr/>
        </p:nvCxnSpPr>
        <p:spPr>
          <a:xfrm>
            <a:off x="2073200" y="1895633"/>
            <a:ext cx="932400" cy="193200"/>
          </a:xfrm>
          <a:prstGeom prst="straightConnector1">
            <a:avLst/>
          </a:prstGeom>
          <a:noFill/>
          <a:ln w="9525" cap="flat" cmpd="sng">
            <a:solidFill>
              <a:schemeClr val="dk2"/>
            </a:solidFill>
            <a:prstDash val="solid"/>
            <a:round/>
            <a:headEnd type="none" w="lg" len="lg"/>
            <a:tailEnd type="none" w="lg" len="lg"/>
          </a:ln>
        </p:spPr>
      </p:cxnSp>
      <p:sp>
        <p:nvSpPr>
          <p:cNvPr id="622" name="Shape 622"/>
          <p:cNvSpPr txBox="1"/>
          <p:nvPr/>
        </p:nvSpPr>
        <p:spPr>
          <a:xfrm>
            <a:off x="1676616" y="2897533"/>
            <a:ext cx="505200" cy="673600"/>
          </a:xfrm>
          <a:prstGeom prst="rect">
            <a:avLst/>
          </a:prstGeom>
          <a:noFill/>
          <a:ln>
            <a:noFill/>
          </a:ln>
        </p:spPr>
        <p:txBody>
          <a:bodyPr lIns="121900" tIns="121900" rIns="121900" bIns="121900" anchor="t" anchorCtr="0">
            <a:noAutofit/>
          </a:bodyPr>
          <a:lstStyle/>
          <a:p>
            <a:r>
              <a:rPr lang="en" sz="2667" b="1">
                <a:solidFill>
                  <a:srgbClr val="FF0000"/>
                </a:solidFill>
                <a:latin typeface="Coming Soon"/>
                <a:ea typeface="Coming Soon"/>
                <a:cs typeface="Coming Soon"/>
                <a:sym typeface="Coming Soon"/>
              </a:rPr>
              <a:t>V</a:t>
            </a:r>
          </a:p>
        </p:txBody>
      </p:sp>
      <p:sp>
        <p:nvSpPr>
          <p:cNvPr id="623" name="Shape 623"/>
          <p:cNvSpPr txBox="1"/>
          <p:nvPr/>
        </p:nvSpPr>
        <p:spPr>
          <a:xfrm>
            <a:off x="4285367" y="2897533"/>
            <a:ext cx="708400" cy="673600"/>
          </a:xfrm>
          <a:prstGeom prst="rect">
            <a:avLst/>
          </a:prstGeom>
          <a:noFill/>
          <a:ln>
            <a:noFill/>
          </a:ln>
        </p:spPr>
        <p:txBody>
          <a:bodyPr lIns="121900" tIns="121900" rIns="121900" bIns="121900" anchor="t" anchorCtr="0">
            <a:noAutofit/>
          </a:bodyPr>
          <a:lstStyle/>
          <a:p>
            <a:r>
              <a:rPr lang="en" sz="2667" b="1">
                <a:latin typeface="Coming Soon"/>
                <a:ea typeface="Coming Soon"/>
                <a:cs typeface="Coming Soon"/>
                <a:sym typeface="Coming Soon"/>
              </a:rPr>
              <a:t>NP</a:t>
            </a:r>
          </a:p>
        </p:txBody>
      </p:sp>
      <p:cxnSp>
        <p:nvCxnSpPr>
          <p:cNvPr id="624" name="Shape 624"/>
          <p:cNvCxnSpPr>
            <a:stCxn id="620" idx="2"/>
            <a:endCxn id="622" idx="0"/>
          </p:cNvCxnSpPr>
          <p:nvPr/>
        </p:nvCxnSpPr>
        <p:spPr>
          <a:xfrm flipH="1">
            <a:off x="1929033" y="2762500"/>
            <a:ext cx="1076400" cy="135200"/>
          </a:xfrm>
          <a:prstGeom prst="straightConnector1">
            <a:avLst/>
          </a:prstGeom>
          <a:noFill/>
          <a:ln w="9525" cap="flat" cmpd="sng">
            <a:solidFill>
              <a:schemeClr val="dk2"/>
            </a:solidFill>
            <a:prstDash val="solid"/>
            <a:round/>
            <a:headEnd type="none" w="lg" len="lg"/>
            <a:tailEnd type="none" w="lg" len="lg"/>
          </a:ln>
        </p:spPr>
      </p:cxnSp>
      <p:cxnSp>
        <p:nvCxnSpPr>
          <p:cNvPr id="625" name="Shape 625"/>
          <p:cNvCxnSpPr>
            <a:stCxn id="620" idx="2"/>
            <a:endCxn id="623" idx="0"/>
          </p:cNvCxnSpPr>
          <p:nvPr/>
        </p:nvCxnSpPr>
        <p:spPr>
          <a:xfrm>
            <a:off x="3005433" y="2762500"/>
            <a:ext cx="1634000" cy="135200"/>
          </a:xfrm>
          <a:prstGeom prst="straightConnector1">
            <a:avLst/>
          </a:prstGeom>
          <a:noFill/>
          <a:ln w="9525" cap="flat" cmpd="sng">
            <a:solidFill>
              <a:schemeClr val="dk2"/>
            </a:solidFill>
            <a:prstDash val="solid"/>
            <a:round/>
            <a:headEnd type="none" w="lg" len="lg"/>
            <a:tailEnd type="none" w="lg" len="lg"/>
          </a:ln>
        </p:spPr>
      </p:cxnSp>
      <p:sp>
        <p:nvSpPr>
          <p:cNvPr id="626" name="Shape 626"/>
          <p:cNvSpPr txBox="1"/>
          <p:nvPr/>
        </p:nvSpPr>
        <p:spPr>
          <a:xfrm>
            <a:off x="3126233" y="3747333"/>
            <a:ext cx="535600" cy="673600"/>
          </a:xfrm>
          <a:prstGeom prst="rect">
            <a:avLst/>
          </a:prstGeom>
          <a:noFill/>
          <a:ln>
            <a:noFill/>
          </a:ln>
        </p:spPr>
        <p:txBody>
          <a:bodyPr lIns="121900" tIns="121900" rIns="121900" bIns="121900" anchor="t" anchorCtr="0">
            <a:noAutofit/>
          </a:bodyPr>
          <a:lstStyle/>
          <a:p>
            <a:r>
              <a:rPr lang="en" sz="2667" b="1">
                <a:solidFill>
                  <a:srgbClr val="3C78D8"/>
                </a:solidFill>
                <a:latin typeface="Coming Soon"/>
                <a:ea typeface="Coming Soon"/>
                <a:cs typeface="Coming Soon"/>
                <a:sym typeface="Coming Soon"/>
              </a:rPr>
              <a:t>N</a:t>
            </a:r>
          </a:p>
        </p:txBody>
      </p:sp>
      <p:sp>
        <p:nvSpPr>
          <p:cNvPr id="627" name="Shape 627"/>
          <p:cNvSpPr txBox="1"/>
          <p:nvPr/>
        </p:nvSpPr>
        <p:spPr>
          <a:xfrm>
            <a:off x="1341833" y="3747333"/>
            <a:ext cx="1174800" cy="673600"/>
          </a:xfrm>
          <a:prstGeom prst="rect">
            <a:avLst/>
          </a:prstGeom>
          <a:noFill/>
          <a:ln>
            <a:noFill/>
          </a:ln>
        </p:spPr>
        <p:txBody>
          <a:bodyPr lIns="121900" tIns="121900" rIns="121900" bIns="121900" anchor="t" anchorCtr="0">
            <a:noAutofit/>
          </a:bodyPr>
          <a:lstStyle/>
          <a:p>
            <a:r>
              <a:rPr lang="en" sz="2133" b="1">
                <a:solidFill>
                  <a:srgbClr val="FF0000"/>
                </a:solidFill>
                <a:latin typeface="Coming Soon"/>
                <a:ea typeface="Coming Soon"/>
                <a:cs typeface="Coming Soon"/>
                <a:sym typeface="Coming Soon"/>
              </a:rPr>
              <a:t>   ate</a:t>
            </a:r>
          </a:p>
        </p:txBody>
      </p:sp>
      <p:cxnSp>
        <p:nvCxnSpPr>
          <p:cNvPr id="628" name="Shape 628"/>
          <p:cNvCxnSpPr>
            <a:stCxn id="627" idx="0"/>
            <a:endCxn id="622" idx="2"/>
          </p:cNvCxnSpPr>
          <p:nvPr/>
        </p:nvCxnSpPr>
        <p:spPr>
          <a:xfrm rot="10800000">
            <a:off x="1929233" y="3571333"/>
            <a:ext cx="0" cy="176000"/>
          </a:xfrm>
          <a:prstGeom prst="straightConnector1">
            <a:avLst/>
          </a:prstGeom>
          <a:noFill/>
          <a:ln w="9525" cap="flat" cmpd="sng">
            <a:solidFill>
              <a:schemeClr val="dk2"/>
            </a:solidFill>
            <a:prstDash val="solid"/>
            <a:round/>
            <a:headEnd type="none" w="lg" len="lg"/>
            <a:tailEnd type="none" w="lg" len="lg"/>
          </a:ln>
        </p:spPr>
      </p:cxnSp>
      <p:cxnSp>
        <p:nvCxnSpPr>
          <p:cNvPr id="629" name="Shape 629"/>
          <p:cNvCxnSpPr>
            <a:stCxn id="626" idx="0"/>
            <a:endCxn id="623" idx="2"/>
          </p:cNvCxnSpPr>
          <p:nvPr/>
        </p:nvCxnSpPr>
        <p:spPr>
          <a:xfrm rot="10800000" flipH="1">
            <a:off x="3394033" y="3571333"/>
            <a:ext cx="1245600" cy="176000"/>
          </a:xfrm>
          <a:prstGeom prst="straightConnector1">
            <a:avLst/>
          </a:prstGeom>
          <a:noFill/>
          <a:ln w="9525" cap="flat" cmpd="sng">
            <a:solidFill>
              <a:schemeClr val="dk2"/>
            </a:solidFill>
            <a:prstDash val="solid"/>
            <a:round/>
            <a:headEnd type="none" w="lg" len="lg"/>
            <a:tailEnd type="none" w="lg" len="lg"/>
          </a:ln>
        </p:spPr>
      </p:cxnSp>
      <p:sp>
        <p:nvSpPr>
          <p:cNvPr id="630" name="Shape 630"/>
          <p:cNvSpPr txBox="1"/>
          <p:nvPr/>
        </p:nvSpPr>
        <p:spPr>
          <a:xfrm>
            <a:off x="2651233" y="4620800"/>
            <a:ext cx="1485600" cy="673600"/>
          </a:xfrm>
          <a:prstGeom prst="rect">
            <a:avLst/>
          </a:prstGeom>
          <a:noFill/>
          <a:ln>
            <a:noFill/>
          </a:ln>
        </p:spPr>
        <p:txBody>
          <a:bodyPr lIns="121900" tIns="121900" rIns="121900" bIns="121900" anchor="t" anchorCtr="0">
            <a:noAutofit/>
          </a:bodyPr>
          <a:lstStyle/>
          <a:p>
            <a:r>
              <a:rPr lang="en" sz="2133" b="1">
                <a:solidFill>
                  <a:srgbClr val="3C78D8"/>
                </a:solidFill>
                <a:latin typeface="Coming Soon"/>
                <a:ea typeface="Coming Soon"/>
                <a:cs typeface="Coming Soon"/>
                <a:sym typeface="Coming Soon"/>
              </a:rPr>
              <a:t>   turkey</a:t>
            </a:r>
          </a:p>
        </p:txBody>
      </p:sp>
      <p:cxnSp>
        <p:nvCxnSpPr>
          <p:cNvPr id="631" name="Shape 631"/>
          <p:cNvCxnSpPr>
            <a:stCxn id="626" idx="2"/>
            <a:endCxn id="630" idx="0"/>
          </p:cNvCxnSpPr>
          <p:nvPr/>
        </p:nvCxnSpPr>
        <p:spPr>
          <a:xfrm>
            <a:off x="3394033" y="4420933"/>
            <a:ext cx="0" cy="200000"/>
          </a:xfrm>
          <a:prstGeom prst="straightConnector1">
            <a:avLst/>
          </a:prstGeom>
          <a:noFill/>
          <a:ln w="9525" cap="flat" cmpd="sng">
            <a:solidFill>
              <a:schemeClr val="dk2"/>
            </a:solidFill>
            <a:prstDash val="solid"/>
            <a:round/>
            <a:headEnd type="none" w="lg" len="lg"/>
            <a:tailEnd type="none" w="lg" len="lg"/>
          </a:ln>
        </p:spPr>
      </p:cxnSp>
      <p:sp>
        <p:nvSpPr>
          <p:cNvPr id="632" name="Shape 632"/>
          <p:cNvSpPr txBox="1"/>
          <p:nvPr/>
        </p:nvSpPr>
        <p:spPr>
          <a:xfrm>
            <a:off x="4284149" y="3933100"/>
            <a:ext cx="765200" cy="673600"/>
          </a:xfrm>
          <a:prstGeom prst="rect">
            <a:avLst/>
          </a:prstGeom>
          <a:noFill/>
          <a:ln>
            <a:noFill/>
          </a:ln>
        </p:spPr>
        <p:txBody>
          <a:bodyPr lIns="121900" tIns="121900" rIns="121900" bIns="121900" anchor="t" anchorCtr="0">
            <a:noAutofit/>
          </a:bodyPr>
          <a:lstStyle/>
          <a:p>
            <a:r>
              <a:rPr lang="en" sz="2667" b="1">
                <a:solidFill>
                  <a:srgbClr val="FF9900"/>
                </a:solidFill>
                <a:latin typeface="Coming Soon"/>
                <a:ea typeface="Coming Soon"/>
                <a:cs typeface="Coming Soon"/>
                <a:sym typeface="Coming Soon"/>
              </a:rPr>
              <a:t>CC</a:t>
            </a:r>
          </a:p>
        </p:txBody>
      </p:sp>
      <p:sp>
        <p:nvSpPr>
          <p:cNvPr id="633" name="Shape 633"/>
          <p:cNvSpPr txBox="1"/>
          <p:nvPr/>
        </p:nvSpPr>
        <p:spPr>
          <a:xfrm>
            <a:off x="5671667" y="3708649"/>
            <a:ext cx="505200" cy="579600"/>
          </a:xfrm>
          <a:prstGeom prst="rect">
            <a:avLst/>
          </a:prstGeom>
          <a:noFill/>
          <a:ln>
            <a:noFill/>
          </a:ln>
        </p:spPr>
        <p:txBody>
          <a:bodyPr lIns="121900" tIns="121900" rIns="121900" bIns="121900" anchor="t" anchorCtr="0">
            <a:noAutofit/>
          </a:bodyPr>
          <a:lstStyle/>
          <a:p>
            <a:r>
              <a:rPr lang="en" sz="2667" b="1">
                <a:solidFill>
                  <a:srgbClr val="4A86E8"/>
                </a:solidFill>
                <a:latin typeface="Coming Soon"/>
                <a:ea typeface="Coming Soon"/>
                <a:cs typeface="Coming Soon"/>
                <a:sym typeface="Coming Soon"/>
              </a:rPr>
              <a:t>N</a:t>
            </a:r>
          </a:p>
        </p:txBody>
      </p:sp>
      <p:cxnSp>
        <p:nvCxnSpPr>
          <p:cNvPr id="634" name="Shape 634"/>
          <p:cNvCxnSpPr>
            <a:stCxn id="623" idx="2"/>
            <a:endCxn id="632" idx="0"/>
          </p:cNvCxnSpPr>
          <p:nvPr/>
        </p:nvCxnSpPr>
        <p:spPr>
          <a:xfrm>
            <a:off x="4639567" y="3571133"/>
            <a:ext cx="27200" cy="362000"/>
          </a:xfrm>
          <a:prstGeom prst="straightConnector1">
            <a:avLst/>
          </a:prstGeom>
          <a:noFill/>
          <a:ln w="9525" cap="flat" cmpd="sng">
            <a:solidFill>
              <a:schemeClr val="dk2"/>
            </a:solidFill>
            <a:prstDash val="solid"/>
            <a:round/>
            <a:headEnd type="none" w="lg" len="lg"/>
            <a:tailEnd type="none" w="lg" len="lg"/>
          </a:ln>
        </p:spPr>
      </p:cxnSp>
      <p:cxnSp>
        <p:nvCxnSpPr>
          <p:cNvPr id="635" name="Shape 635"/>
          <p:cNvCxnSpPr>
            <a:stCxn id="623" idx="2"/>
            <a:endCxn id="633" idx="0"/>
          </p:cNvCxnSpPr>
          <p:nvPr/>
        </p:nvCxnSpPr>
        <p:spPr>
          <a:xfrm>
            <a:off x="4639567" y="3571133"/>
            <a:ext cx="1284800" cy="137600"/>
          </a:xfrm>
          <a:prstGeom prst="straightConnector1">
            <a:avLst/>
          </a:prstGeom>
          <a:noFill/>
          <a:ln w="9525" cap="flat" cmpd="sng">
            <a:solidFill>
              <a:schemeClr val="dk2"/>
            </a:solidFill>
            <a:prstDash val="solid"/>
            <a:round/>
            <a:headEnd type="none" w="lg" len="lg"/>
            <a:tailEnd type="none" w="lg" len="lg"/>
          </a:ln>
        </p:spPr>
      </p:cxnSp>
      <p:sp>
        <p:nvSpPr>
          <p:cNvPr id="636" name="Shape 636"/>
          <p:cNvSpPr txBox="1"/>
          <p:nvPr/>
        </p:nvSpPr>
        <p:spPr>
          <a:xfrm>
            <a:off x="4268300" y="4943367"/>
            <a:ext cx="765200" cy="673600"/>
          </a:xfrm>
          <a:prstGeom prst="rect">
            <a:avLst/>
          </a:prstGeom>
          <a:noFill/>
          <a:ln>
            <a:noFill/>
          </a:ln>
        </p:spPr>
        <p:txBody>
          <a:bodyPr lIns="121900" tIns="121900" rIns="121900" bIns="121900" anchor="t" anchorCtr="0">
            <a:noAutofit/>
          </a:bodyPr>
          <a:lstStyle/>
          <a:p>
            <a:r>
              <a:rPr lang="en" sz="2133">
                <a:solidFill>
                  <a:srgbClr val="FF9900"/>
                </a:solidFill>
                <a:latin typeface="Coming Soon"/>
                <a:ea typeface="Coming Soon"/>
                <a:cs typeface="Coming Soon"/>
                <a:sym typeface="Coming Soon"/>
              </a:rPr>
              <a:t>and</a:t>
            </a:r>
          </a:p>
        </p:txBody>
      </p:sp>
      <p:sp>
        <p:nvSpPr>
          <p:cNvPr id="637" name="Shape 637"/>
          <p:cNvSpPr txBox="1"/>
          <p:nvPr/>
        </p:nvSpPr>
        <p:spPr>
          <a:xfrm>
            <a:off x="5164967" y="4425767"/>
            <a:ext cx="1485600" cy="673600"/>
          </a:xfrm>
          <a:prstGeom prst="rect">
            <a:avLst/>
          </a:prstGeom>
          <a:noFill/>
          <a:ln>
            <a:noFill/>
          </a:ln>
        </p:spPr>
        <p:txBody>
          <a:bodyPr lIns="121900" tIns="121900" rIns="121900" bIns="121900" anchor="t" anchorCtr="0">
            <a:noAutofit/>
          </a:bodyPr>
          <a:lstStyle/>
          <a:p>
            <a:r>
              <a:rPr lang="en" sz="2133" b="1">
                <a:solidFill>
                  <a:srgbClr val="3C78D8"/>
                </a:solidFill>
                <a:latin typeface="Coming Soon"/>
                <a:ea typeface="Coming Soon"/>
                <a:cs typeface="Coming Soon"/>
                <a:sym typeface="Coming Soon"/>
              </a:rPr>
              <a:t>   gravy</a:t>
            </a:r>
          </a:p>
        </p:txBody>
      </p:sp>
      <p:cxnSp>
        <p:nvCxnSpPr>
          <p:cNvPr id="638" name="Shape 638"/>
          <p:cNvCxnSpPr>
            <a:endCxn id="637" idx="0"/>
          </p:cNvCxnSpPr>
          <p:nvPr/>
        </p:nvCxnSpPr>
        <p:spPr>
          <a:xfrm>
            <a:off x="5848567" y="4150967"/>
            <a:ext cx="59200" cy="274800"/>
          </a:xfrm>
          <a:prstGeom prst="straightConnector1">
            <a:avLst/>
          </a:prstGeom>
          <a:noFill/>
          <a:ln w="9525" cap="flat" cmpd="sng">
            <a:solidFill>
              <a:schemeClr val="dk2"/>
            </a:solidFill>
            <a:prstDash val="solid"/>
            <a:round/>
            <a:headEnd type="none" w="lg" len="lg"/>
            <a:tailEnd type="none" w="lg" len="lg"/>
          </a:ln>
        </p:spPr>
      </p:cxnSp>
      <p:cxnSp>
        <p:nvCxnSpPr>
          <p:cNvPr id="639" name="Shape 639"/>
          <p:cNvCxnSpPr>
            <a:stCxn id="636" idx="0"/>
            <a:endCxn id="632" idx="2"/>
          </p:cNvCxnSpPr>
          <p:nvPr/>
        </p:nvCxnSpPr>
        <p:spPr>
          <a:xfrm rot="10800000" flipH="1">
            <a:off x="4650900" y="4606567"/>
            <a:ext cx="16000" cy="336800"/>
          </a:xfrm>
          <a:prstGeom prst="straightConnector1">
            <a:avLst/>
          </a:prstGeom>
          <a:noFill/>
          <a:ln w="9525" cap="flat" cmpd="sng">
            <a:solidFill>
              <a:schemeClr val="dk2"/>
            </a:solidFill>
            <a:prstDash val="solid"/>
            <a:round/>
            <a:headEnd type="none" w="lg" len="lg"/>
            <a:tailEnd type="none" w="lg" len="lg"/>
          </a:ln>
        </p:spPr>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14947" y="1087287"/>
            <a:ext cx="5448959" cy="707886"/>
          </a:xfrm>
          <a:prstGeom prst="rect">
            <a:avLst/>
          </a:prstGeom>
        </p:spPr>
        <p:txBody>
          <a:bodyPr wrap="square">
            <a:spAutoFit/>
          </a:bodyPr>
          <a:lstStyle/>
          <a:p>
            <a:r>
              <a:rPr lang="en-US" sz="4000" dirty="0" smtClean="0">
                <a:ln w="0"/>
                <a:solidFill>
                  <a:schemeClr val="accent1"/>
                </a:solidFill>
                <a:effectLst>
                  <a:outerShdw blurRad="38100" dist="25400" dir="5400000" algn="ctr" rotWithShape="0">
                    <a:srgbClr val="6E747A">
                      <a:alpha val="43000"/>
                    </a:srgbClr>
                  </a:outerShdw>
                </a:effectLst>
              </a:rPr>
              <a:t>Morphology</a:t>
            </a:r>
            <a:endParaRPr lang="en-US" sz="4000" dirty="0"/>
          </a:p>
        </p:txBody>
      </p:sp>
      <p:pic>
        <p:nvPicPr>
          <p:cNvPr id="3" name="Picture 2"/>
          <p:cNvPicPr>
            <a:picLocks noChangeAspect="1"/>
          </p:cNvPicPr>
          <p:nvPr/>
        </p:nvPicPr>
        <p:blipFill>
          <a:blip r:embed="rId3"/>
          <a:stretch>
            <a:fillRect/>
          </a:stretch>
        </p:blipFill>
        <p:spPr>
          <a:xfrm>
            <a:off x="2704893" y="2156501"/>
            <a:ext cx="6814246" cy="3907809"/>
          </a:xfrm>
          <a:prstGeom prst="rect">
            <a:avLst/>
          </a:prstGeom>
        </p:spPr>
      </p:pic>
    </p:spTree>
    <p:extLst>
      <p:ext uri="{BB962C8B-B14F-4D97-AF65-F5344CB8AC3E}">
        <p14:creationId xmlns:p14="http://schemas.microsoft.com/office/powerpoint/2010/main" val="1488291369"/>
      </p:ext>
    </p:extLst>
  </p:cSld>
  <p:clrMapOvr>
    <a:masterClrMapping/>
  </p:clrMapOvr>
  <mc:AlternateContent xmlns:mc="http://schemas.openxmlformats.org/markup-compatibility/2006" xmlns:p14="http://schemas.microsoft.com/office/powerpoint/2010/main">
    <mc:Choice Requires="p14">
      <p:transition p14:dur="250" advClick="0" advTm="20000">
        <p:pull/>
      </p:transition>
    </mc:Choice>
    <mc:Fallback xmlns="">
      <p:transition advClick="0" advTm="20000">
        <p:pull/>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718</TotalTime>
  <Words>1370</Words>
  <Application>Microsoft Macintosh PowerPoint</Application>
  <PresentationFormat>Widescreen</PresentationFormat>
  <Paragraphs>137</Paragraphs>
  <Slides>18</Slides>
  <Notes>18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Arial Hebrew</vt:lpstr>
      <vt:lpstr>asapbold</vt:lpstr>
      <vt:lpstr>Calibri</vt:lpstr>
      <vt:lpstr>Calibri Light</vt:lpstr>
      <vt:lpstr>Coming Soon</vt:lpstr>
      <vt:lpstr>latoregular</vt:lpstr>
      <vt:lpstr>Mangal</vt:lpstr>
      <vt:lpstr>Office Theme</vt:lpstr>
      <vt:lpstr>PowerPoint Presentation</vt:lpstr>
      <vt:lpstr>PowerPoint Presentation</vt:lpstr>
      <vt:lpstr>PowerPoint Presentation</vt:lpstr>
      <vt:lpstr>Syntax Unit</vt:lpstr>
      <vt:lpstr>Syntax Lesson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dc:creator>
  <cp:lastModifiedBy>Beth</cp:lastModifiedBy>
  <cp:revision>62</cp:revision>
  <cp:lastPrinted>2017-10-09T00:59:07Z</cp:lastPrinted>
  <dcterms:created xsi:type="dcterms:W3CDTF">2017-10-06T12:56:03Z</dcterms:created>
  <dcterms:modified xsi:type="dcterms:W3CDTF">2017-10-19T15:02:48Z</dcterms:modified>
</cp:coreProperties>
</file>