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7023100" cy="9309100"/>
  <p:embeddedFontLst>
    <p:embeddedFont>
      <p:font typeface="Calibri" panose="020F0502020204030204" pitchFamily="34" charset="0"/>
      <p:regular r:id="rId33"/>
      <p:bold r:id="rId34"/>
      <p:italic r:id="rId35"/>
      <p:boldItalic r:id="rId36"/>
    </p:embeddedFont>
    <p:embeddedFont>
      <p:font typeface="Helvetica Neue" panose="020B0604020202020204" charset="0"/>
      <p:regular r:id="rId37"/>
      <p:bold r:id="rId38"/>
      <p:italic r:id="rId39"/>
      <p:boldItalic r:id="rId40"/>
    </p:embeddedFont>
    <p:embeddedFont>
      <p:font typeface="Merriweather Sans" pitchFamily="2"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214">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i77yP6z1Bmkk7jf/o6A2dWNIiJA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ila Routh" initials="" lastIdx="1" clrIdx="0"/>
  <p:cmAuthor id="1" name="Elizabeth Brady"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33"/>
        <p:guide pos="221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customschemas.google.com/relationships/presentationmetadata" Target="meta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9.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3-04-17T20:16:29.108" idx="1">
    <p:pos x="385" y="801"/>
    <p:text>NY State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vKk6KNI"/>
      </p:ext>
    </p:extLst>
  </p:cm>
  <p:cm authorId="1" dt="2023-04-17T20:16:29.108" idx="1">
    <p:pos x="385" y="801"/>
    <p:text>Added New York State to the first bullet.</p:text>
    <p:extLst>
      <p:ext uri="{C676402C-5697-4E1C-873F-D02D1690AC5C}">
        <p15:threadingInfo xmlns:p15="http://schemas.microsoft.com/office/powerpoint/2012/main" timeZoneBias="0">
          <p15:parentCm authorId="0" idx="1"/>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vQFFKy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1004"/>
          </a:xfrm>
          <a:prstGeom prst="rect">
            <a:avLst/>
          </a:prstGeom>
          <a:noFill/>
          <a:ln>
            <a:noFill/>
          </a:ln>
        </p:spPr>
        <p:txBody>
          <a:bodyPr spcFirstLastPara="1" wrap="square" lIns="93200" tIns="46600" rIns="93200" bIns="466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8132" y="0"/>
            <a:ext cx="3043343" cy="461004"/>
          </a:xfrm>
          <a:prstGeom prst="rect">
            <a:avLst/>
          </a:prstGeom>
          <a:noFill/>
          <a:ln>
            <a:noFill/>
          </a:ln>
        </p:spPr>
        <p:txBody>
          <a:bodyPr spcFirstLastPara="1" wrap="square" lIns="93200" tIns="46600" rIns="93200" bIns="466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2688" y="700088"/>
            <a:ext cx="4657725" cy="3494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20870"/>
            <a:ext cx="5620106" cy="4185597"/>
          </a:xfrm>
          <a:prstGeom prst="rect">
            <a:avLst/>
          </a:prstGeom>
          <a:noFill/>
          <a:ln>
            <a:noFill/>
          </a:ln>
        </p:spPr>
        <p:txBody>
          <a:bodyPr spcFirstLastPara="1" wrap="square" lIns="93200" tIns="46600" rIns="93200" bIns="46600" anchor="t" anchorCtr="0">
            <a:norm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6507"/>
            <a:ext cx="3043343" cy="461004"/>
          </a:xfrm>
          <a:prstGeom prst="rect">
            <a:avLst/>
          </a:prstGeom>
          <a:noFill/>
          <a:ln>
            <a:noFill/>
          </a:ln>
        </p:spPr>
        <p:txBody>
          <a:bodyPr spcFirstLastPara="1" wrap="square" lIns="93200" tIns="46600" rIns="93200" bIns="466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8132" y="8846507"/>
            <a:ext cx="3043343" cy="461004"/>
          </a:xfrm>
          <a:prstGeom prst="rect">
            <a:avLst/>
          </a:prstGeom>
          <a:noFill/>
          <a:ln>
            <a:noFill/>
          </a:ln>
        </p:spPr>
        <p:txBody>
          <a:bodyPr spcFirstLastPara="1" wrap="square" lIns="93200" tIns="46600" rIns="93200" bIns="466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702310" y="4420870"/>
            <a:ext cx="5620106" cy="4185597"/>
          </a:xfrm>
          <a:prstGeom prst="rect">
            <a:avLst/>
          </a:prstGeom>
        </p:spPr>
        <p:txBody>
          <a:bodyPr spcFirstLastPara="1" wrap="square" lIns="93200" tIns="46600" rIns="93200" bIns="46600" anchor="t" anchorCtr="0">
            <a:noAutofit/>
          </a:bodyPr>
          <a:lstStyle/>
          <a:p>
            <a:pPr marL="0" lvl="0" indent="0" algn="l" rtl="0">
              <a:spcBef>
                <a:spcPts val="360"/>
              </a:spcBef>
              <a:spcAft>
                <a:spcPts val="0"/>
              </a:spcAft>
              <a:buNone/>
            </a:pPr>
            <a:endParaRPr/>
          </a:p>
        </p:txBody>
      </p:sp>
      <p:sp>
        <p:nvSpPr>
          <p:cNvPr id="65" name="Google Shape;65;p1:notes"/>
          <p:cNvSpPr>
            <a:spLocks noGrp="1" noRot="1" noChangeAspect="1"/>
          </p:cNvSpPr>
          <p:nvPr>
            <p:ph type="sldImg" idx="2"/>
          </p:nvPr>
        </p:nvSpPr>
        <p:spPr>
          <a:xfrm>
            <a:off x="1182688" y="700088"/>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1:notes"/>
          <p:cNvSpPr txBox="1">
            <a:spLocks noGrp="1"/>
          </p:cNvSpPr>
          <p:nvPr>
            <p:ph type="body" idx="1"/>
          </p:nvPr>
        </p:nvSpPr>
        <p:spPr>
          <a:xfrm>
            <a:off x="702310" y="4420870"/>
            <a:ext cx="5620106" cy="4185597"/>
          </a:xfrm>
          <a:prstGeom prst="rect">
            <a:avLst/>
          </a:prstGeom>
        </p:spPr>
        <p:txBody>
          <a:bodyPr spcFirstLastPara="1" wrap="square" lIns="93200" tIns="46600" rIns="93200" bIns="46600" anchor="t" anchorCtr="0">
            <a:noAutofit/>
          </a:bodyPr>
          <a:lstStyle/>
          <a:p>
            <a:pPr marL="0" lvl="0" indent="0" algn="l" rtl="0">
              <a:spcBef>
                <a:spcPts val="360"/>
              </a:spcBef>
              <a:spcAft>
                <a:spcPts val="0"/>
              </a:spcAft>
              <a:buNone/>
            </a:pPr>
            <a:endParaRPr/>
          </a:p>
        </p:txBody>
      </p:sp>
      <p:sp>
        <p:nvSpPr>
          <p:cNvPr id="131" name="Google Shape;131;p11:notes"/>
          <p:cNvSpPr>
            <a:spLocks noGrp="1" noRot="1" noChangeAspect="1"/>
          </p:cNvSpPr>
          <p:nvPr>
            <p:ph type="sldImg" idx="2"/>
          </p:nvPr>
        </p:nvSpPr>
        <p:spPr>
          <a:xfrm>
            <a:off x="1182688" y="700088"/>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2:notes"/>
          <p:cNvSpPr txBox="1">
            <a:spLocks noGrp="1"/>
          </p:cNvSpPr>
          <p:nvPr>
            <p:ph type="body" idx="1"/>
          </p:nvPr>
        </p:nvSpPr>
        <p:spPr>
          <a:xfrm>
            <a:off x="702310" y="4420870"/>
            <a:ext cx="5620106" cy="4185597"/>
          </a:xfrm>
          <a:prstGeom prst="rect">
            <a:avLst/>
          </a:prstGeom>
        </p:spPr>
        <p:txBody>
          <a:bodyPr spcFirstLastPara="1" wrap="square" lIns="93200" tIns="46600" rIns="93200" bIns="46600" anchor="t" anchorCtr="0">
            <a:noAutofit/>
          </a:bodyPr>
          <a:lstStyle/>
          <a:p>
            <a:pPr marL="0" lvl="0" indent="0" algn="l" rtl="0">
              <a:spcBef>
                <a:spcPts val="360"/>
              </a:spcBef>
              <a:spcAft>
                <a:spcPts val="0"/>
              </a:spcAft>
              <a:buNone/>
            </a:pPr>
            <a:endParaRPr/>
          </a:p>
        </p:txBody>
      </p:sp>
      <p:sp>
        <p:nvSpPr>
          <p:cNvPr id="138" name="Google Shape;138;p12:notes"/>
          <p:cNvSpPr>
            <a:spLocks noGrp="1" noRot="1" noChangeAspect="1"/>
          </p:cNvSpPr>
          <p:nvPr>
            <p:ph type="sldImg" idx="2"/>
          </p:nvPr>
        </p:nvSpPr>
        <p:spPr>
          <a:xfrm>
            <a:off x="1182688" y="700088"/>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3:notes"/>
          <p:cNvSpPr txBox="1">
            <a:spLocks noGrp="1"/>
          </p:cNvSpPr>
          <p:nvPr>
            <p:ph type="body" idx="1"/>
          </p:nvPr>
        </p:nvSpPr>
        <p:spPr>
          <a:xfrm>
            <a:off x="702310" y="4420870"/>
            <a:ext cx="5620106" cy="4185597"/>
          </a:xfrm>
          <a:prstGeom prst="rect">
            <a:avLst/>
          </a:prstGeom>
        </p:spPr>
        <p:txBody>
          <a:bodyPr spcFirstLastPara="1" wrap="square" lIns="93200" tIns="46600" rIns="93200" bIns="46600" anchor="t" anchorCtr="0">
            <a:noAutofit/>
          </a:bodyPr>
          <a:lstStyle/>
          <a:p>
            <a:pPr marL="0" lvl="0" indent="0" algn="l" rtl="0">
              <a:spcBef>
                <a:spcPts val="360"/>
              </a:spcBef>
              <a:spcAft>
                <a:spcPts val="0"/>
              </a:spcAft>
              <a:buNone/>
            </a:pPr>
            <a:endParaRPr/>
          </a:p>
        </p:txBody>
      </p:sp>
      <p:sp>
        <p:nvSpPr>
          <p:cNvPr id="144" name="Google Shape;144;p13:notes"/>
          <p:cNvSpPr>
            <a:spLocks noGrp="1" noRot="1" noChangeAspect="1"/>
          </p:cNvSpPr>
          <p:nvPr>
            <p:ph type="sldImg" idx="2"/>
          </p:nvPr>
        </p:nvSpPr>
        <p:spPr>
          <a:xfrm>
            <a:off x="1182688" y="700088"/>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4:notes"/>
          <p:cNvSpPr txBox="1">
            <a:spLocks noGrp="1"/>
          </p:cNvSpPr>
          <p:nvPr>
            <p:ph type="body" idx="1"/>
          </p:nvPr>
        </p:nvSpPr>
        <p:spPr>
          <a:xfrm>
            <a:off x="702310" y="4420870"/>
            <a:ext cx="5620106" cy="4185597"/>
          </a:xfrm>
          <a:prstGeom prst="rect">
            <a:avLst/>
          </a:prstGeom>
        </p:spPr>
        <p:txBody>
          <a:bodyPr spcFirstLastPara="1" wrap="square" lIns="93200" tIns="46600" rIns="93200" bIns="46600" anchor="t" anchorCtr="0">
            <a:noAutofit/>
          </a:bodyPr>
          <a:lstStyle/>
          <a:p>
            <a:pPr marL="0" lvl="0" indent="0" algn="l" rtl="0">
              <a:spcBef>
                <a:spcPts val="360"/>
              </a:spcBef>
              <a:spcAft>
                <a:spcPts val="0"/>
              </a:spcAft>
              <a:buNone/>
            </a:pPr>
            <a:endParaRPr/>
          </a:p>
        </p:txBody>
      </p:sp>
      <p:sp>
        <p:nvSpPr>
          <p:cNvPr id="151" name="Google Shape;151;p14:notes"/>
          <p:cNvSpPr>
            <a:spLocks noGrp="1" noRot="1" noChangeAspect="1"/>
          </p:cNvSpPr>
          <p:nvPr>
            <p:ph type="sldImg" idx="2"/>
          </p:nvPr>
        </p:nvSpPr>
        <p:spPr>
          <a:xfrm>
            <a:off x="1182688" y="700088"/>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7:notes"/>
          <p:cNvSpPr txBox="1">
            <a:spLocks noGrp="1"/>
          </p:cNvSpPr>
          <p:nvPr>
            <p:ph type="body" idx="1"/>
          </p:nvPr>
        </p:nvSpPr>
        <p:spPr>
          <a:xfrm>
            <a:off x="702310" y="4420870"/>
            <a:ext cx="5620106" cy="4185597"/>
          </a:xfrm>
          <a:prstGeom prst="rect">
            <a:avLst/>
          </a:prstGeom>
        </p:spPr>
        <p:txBody>
          <a:bodyPr spcFirstLastPara="1" wrap="square" lIns="93200" tIns="46600" rIns="93200" bIns="46600" anchor="t" anchorCtr="0">
            <a:noAutofit/>
          </a:bodyPr>
          <a:lstStyle/>
          <a:p>
            <a:pPr marL="0" lvl="0" indent="0" algn="l" rtl="0">
              <a:spcBef>
                <a:spcPts val="360"/>
              </a:spcBef>
              <a:spcAft>
                <a:spcPts val="0"/>
              </a:spcAft>
              <a:buNone/>
            </a:pPr>
            <a:endParaRPr/>
          </a:p>
        </p:txBody>
      </p:sp>
      <p:sp>
        <p:nvSpPr>
          <p:cNvPr id="157" name="Google Shape;157;p17:notes"/>
          <p:cNvSpPr>
            <a:spLocks noGrp="1" noRot="1" noChangeAspect="1"/>
          </p:cNvSpPr>
          <p:nvPr>
            <p:ph type="sldImg" idx="2"/>
          </p:nvPr>
        </p:nvSpPr>
        <p:spPr>
          <a:xfrm>
            <a:off x="1182688" y="700088"/>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8:notes"/>
          <p:cNvSpPr>
            <a:spLocks noGrp="1" noRot="1" noChangeAspect="1"/>
          </p:cNvSpPr>
          <p:nvPr>
            <p:ph type="sldImg" idx="2"/>
          </p:nvPr>
        </p:nvSpPr>
        <p:spPr>
          <a:xfrm>
            <a:off x="1182688" y="700088"/>
            <a:ext cx="4657725" cy="34940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2" name="Google Shape;162;p18:notes"/>
          <p:cNvSpPr txBox="1">
            <a:spLocks noGrp="1"/>
          </p:cNvSpPr>
          <p:nvPr>
            <p:ph type="body" idx="1"/>
          </p:nvPr>
        </p:nvSpPr>
        <p:spPr>
          <a:xfrm>
            <a:off x="702310" y="4420870"/>
            <a:ext cx="5620106" cy="4185597"/>
          </a:xfrm>
          <a:prstGeom prst="rect">
            <a:avLst/>
          </a:prstGeom>
          <a:noFill/>
          <a:ln>
            <a:noFill/>
          </a:ln>
        </p:spPr>
        <p:txBody>
          <a:bodyPr spcFirstLastPara="1" wrap="square" lIns="93200" tIns="46600" rIns="93200" bIns="46600" anchor="t" anchorCtr="0">
            <a:normAutofit/>
          </a:bodyPr>
          <a:lstStyle/>
          <a:p>
            <a:pPr marL="0" lvl="0" indent="0" algn="l" rtl="0">
              <a:spcBef>
                <a:spcPts val="0"/>
              </a:spcBef>
              <a:spcAft>
                <a:spcPts val="0"/>
              </a:spcAft>
              <a:buNone/>
            </a:pPr>
            <a:r>
              <a:rPr lang="en-US" sz="2000"/>
              <a:t>I’d like to introduce Al Di Venuto from Procurement to discuss some issues related to payments to Indep. Contractors.</a:t>
            </a:r>
            <a:endParaRPr/>
          </a:p>
          <a:p>
            <a:pPr marL="0" lvl="0" indent="0" algn="l" rtl="0">
              <a:spcBef>
                <a:spcPts val="600"/>
              </a:spcBef>
              <a:spcAft>
                <a:spcPts val="0"/>
              </a:spcAft>
              <a:buNone/>
            </a:pPr>
            <a:endParaRPr sz="2000"/>
          </a:p>
          <a:p>
            <a:pPr marL="0" lvl="0" indent="0" algn="l" rtl="0">
              <a:spcBef>
                <a:spcPts val="600"/>
              </a:spcBef>
              <a:spcAft>
                <a:spcPts val="0"/>
              </a:spcAft>
              <a:buNone/>
            </a:pPr>
            <a:r>
              <a:rPr lang="en-US" sz="2000">
                <a:solidFill>
                  <a:srgbClr val="C00000"/>
                </a:solidFill>
              </a:rPr>
              <a:t>Some procurement facts.</a:t>
            </a:r>
            <a:endParaRPr/>
          </a:p>
          <a:p>
            <a:pPr marL="0" lvl="0" indent="0" algn="l" rtl="0">
              <a:spcBef>
                <a:spcPts val="360"/>
              </a:spcBef>
              <a:spcAft>
                <a:spcPts val="0"/>
              </a:spcAft>
              <a:buNone/>
            </a:pPr>
            <a:endParaRPr/>
          </a:p>
        </p:txBody>
      </p:sp>
      <p:sp>
        <p:nvSpPr>
          <p:cNvPr id="163" name="Google Shape;163;p18:notes"/>
          <p:cNvSpPr txBox="1">
            <a:spLocks noGrp="1"/>
          </p:cNvSpPr>
          <p:nvPr>
            <p:ph type="sldNum" idx="12"/>
          </p:nvPr>
        </p:nvSpPr>
        <p:spPr>
          <a:xfrm>
            <a:off x="3978132" y="8846507"/>
            <a:ext cx="3043343" cy="461004"/>
          </a:xfrm>
          <a:prstGeom prst="rect">
            <a:avLst/>
          </a:prstGeom>
          <a:noFill/>
          <a:ln>
            <a:noFill/>
          </a:ln>
        </p:spPr>
        <p:txBody>
          <a:bodyPr spcFirstLastPara="1" wrap="square" lIns="93200" tIns="46600" rIns="93200" bIns="466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9:notes"/>
          <p:cNvSpPr txBox="1">
            <a:spLocks noGrp="1"/>
          </p:cNvSpPr>
          <p:nvPr>
            <p:ph type="body" idx="1"/>
          </p:nvPr>
        </p:nvSpPr>
        <p:spPr>
          <a:xfrm>
            <a:off x="702310" y="4420870"/>
            <a:ext cx="5620106" cy="4185597"/>
          </a:xfrm>
          <a:prstGeom prst="rect">
            <a:avLst/>
          </a:prstGeom>
        </p:spPr>
        <p:txBody>
          <a:bodyPr spcFirstLastPara="1" wrap="square" lIns="93200" tIns="46600" rIns="93200" bIns="46600" anchor="t" anchorCtr="0">
            <a:noAutofit/>
          </a:bodyPr>
          <a:lstStyle/>
          <a:p>
            <a:pPr marL="0" lvl="0" indent="0" algn="l" rtl="0">
              <a:spcBef>
                <a:spcPts val="360"/>
              </a:spcBef>
              <a:spcAft>
                <a:spcPts val="0"/>
              </a:spcAft>
              <a:buNone/>
            </a:pPr>
            <a:endParaRPr/>
          </a:p>
        </p:txBody>
      </p:sp>
      <p:sp>
        <p:nvSpPr>
          <p:cNvPr id="170" name="Google Shape;170;p19:notes"/>
          <p:cNvSpPr>
            <a:spLocks noGrp="1" noRot="1" noChangeAspect="1"/>
          </p:cNvSpPr>
          <p:nvPr>
            <p:ph type="sldImg" idx="2"/>
          </p:nvPr>
        </p:nvSpPr>
        <p:spPr>
          <a:xfrm>
            <a:off x="1182688" y="700088"/>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0:notes"/>
          <p:cNvSpPr>
            <a:spLocks noGrp="1" noRot="1" noChangeAspect="1"/>
          </p:cNvSpPr>
          <p:nvPr>
            <p:ph type="sldImg" idx="2"/>
          </p:nvPr>
        </p:nvSpPr>
        <p:spPr>
          <a:xfrm>
            <a:off x="1182688" y="700088"/>
            <a:ext cx="4657725" cy="34940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7" name="Google Shape;177;p20:notes"/>
          <p:cNvSpPr txBox="1">
            <a:spLocks noGrp="1"/>
          </p:cNvSpPr>
          <p:nvPr>
            <p:ph type="body" idx="1"/>
          </p:nvPr>
        </p:nvSpPr>
        <p:spPr>
          <a:xfrm>
            <a:off x="702310" y="4420870"/>
            <a:ext cx="5620106" cy="4185597"/>
          </a:xfrm>
          <a:prstGeom prst="rect">
            <a:avLst/>
          </a:prstGeom>
          <a:noFill/>
          <a:ln>
            <a:noFill/>
          </a:ln>
        </p:spPr>
        <p:txBody>
          <a:bodyPr spcFirstLastPara="1" wrap="square" lIns="93200" tIns="46600" rIns="93200" bIns="46600" anchor="t" anchorCtr="0">
            <a:normAutofit/>
          </a:bodyPr>
          <a:lstStyle/>
          <a:p>
            <a:pPr marL="0" lvl="0" indent="0" algn="l" rtl="0">
              <a:spcBef>
                <a:spcPts val="0"/>
              </a:spcBef>
              <a:spcAft>
                <a:spcPts val="0"/>
              </a:spcAft>
              <a:buNone/>
            </a:pPr>
            <a:r>
              <a:rPr lang="en-US"/>
              <a:t>Madeline </a:t>
            </a:r>
            <a:endParaRPr/>
          </a:p>
        </p:txBody>
      </p:sp>
      <p:sp>
        <p:nvSpPr>
          <p:cNvPr id="178" name="Google Shape;178;p20:notes"/>
          <p:cNvSpPr txBox="1">
            <a:spLocks noGrp="1"/>
          </p:cNvSpPr>
          <p:nvPr>
            <p:ph type="sldNum" idx="12"/>
          </p:nvPr>
        </p:nvSpPr>
        <p:spPr>
          <a:xfrm>
            <a:off x="3978132" y="8846507"/>
            <a:ext cx="3043343" cy="461004"/>
          </a:xfrm>
          <a:prstGeom prst="rect">
            <a:avLst/>
          </a:prstGeom>
          <a:noFill/>
          <a:ln>
            <a:noFill/>
          </a:ln>
        </p:spPr>
        <p:txBody>
          <a:bodyPr spcFirstLastPara="1" wrap="square" lIns="93200" tIns="46600" rIns="93200" bIns="466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1:notes"/>
          <p:cNvSpPr>
            <a:spLocks noGrp="1" noRot="1" noChangeAspect="1"/>
          </p:cNvSpPr>
          <p:nvPr>
            <p:ph type="sldImg" idx="2"/>
          </p:nvPr>
        </p:nvSpPr>
        <p:spPr>
          <a:xfrm>
            <a:off x="1182688" y="700088"/>
            <a:ext cx="4657725" cy="34940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5" name="Google Shape;185;p21:notes"/>
          <p:cNvSpPr txBox="1">
            <a:spLocks noGrp="1"/>
          </p:cNvSpPr>
          <p:nvPr>
            <p:ph type="body" idx="1"/>
          </p:nvPr>
        </p:nvSpPr>
        <p:spPr>
          <a:xfrm>
            <a:off x="702310" y="4420870"/>
            <a:ext cx="5620106" cy="4185597"/>
          </a:xfrm>
          <a:prstGeom prst="rect">
            <a:avLst/>
          </a:prstGeom>
          <a:noFill/>
          <a:ln>
            <a:noFill/>
          </a:ln>
        </p:spPr>
        <p:txBody>
          <a:bodyPr spcFirstLastPara="1" wrap="square" lIns="93200" tIns="46600" rIns="93200" bIns="46600" anchor="t" anchorCtr="0">
            <a:normAutofit/>
          </a:bodyPr>
          <a:lstStyle/>
          <a:p>
            <a:pPr marL="0" lvl="0" indent="0" algn="l" rtl="0">
              <a:spcBef>
                <a:spcPts val="0"/>
              </a:spcBef>
              <a:spcAft>
                <a:spcPts val="0"/>
              </a:spcAft>
              <a:buNone/>
            </a:pPr>
            <a:r>
              <a:rPr lang="en-US" sz="2000"/>
              <a:t>- Use the checklist and include it with your request.   </a:t>
            </a:r>
            <a:endParaRPr/>
          </a:p>
          <a:p>
            <a:pPr marL="0" lvl="0" indent="0" algn="l" rtl="0">
              <a:spcBef>
                <a:spcPts val="600"/>
              </a:spcBef>
              <a:spcAft>
                <a:spcPts val="0"/>
              </a:spcAft>
              <a:buNone/>
            </a:pPr>
            <a:r>
              <a:rPr lang="en-US" sz="2000"/>
              <a:t>- According to the IRS, without original receipts, we must withhold 30% of payment for NRA’s.</a:t>
            </a:r>
            <a:endParaRPr/>
          </a:p>
          <a:p>
            <a:pPr marL="348545" lvl="0" indent="-348545" algn="l" rtl="0">
              <a:spcBef>
                <a:spcPts val="600"/>
              </a:spcBef>
              <a:spcAft>
                <a:spcPts val="0"/>
              </a:spcAft>
              <a:buClr>
                <a:schemeClr val="dk1"/>
              </a:buClr>
              <a:buSzPts val="2000"/>
              <a:buFont typeface="Calibri"/>
              <a:buChar char="-"/>
            </a:pPr>
            <a:r>
              <a:rPr lang="en-US" sz="2000"/>
              <a:t>For US citizens, if there are no receipts, the payment will be reported as income.</a:t>
            </a:r>
            <a:endParaRPr/>
          </a:p>
          <a:p>
            <a:pPr marL="348545" lvl="0" indent="-221545" algn="l" rtl="0">
              <a:spcBef>
                <a:spcPts val="600"/>
              </a:spcBef>
              <a:spcAft>
                <a:spcPts val="0"/>
              </a:spcAft>
              <a:buClr>
                <a:schemeClr val="dk1"/>
              </a:buClr>
              <a:buSzPts val="2000"/>
              <a:buFont typeface="Calibri"/>
              <a:buNone/>
            </a:pPr>
            <a:endParaRPr sz="2000"/>
          </a:p>
        </p:txBody>
      </p:sp>
      <p:sp>
        <p:nvSpPr>
          <p:cNvPr id="186" name="Google Shape;186;p21:notes"/>
          <p:cNvSpPr txBox="1">
            <a:spLocks noGrp="1"/>
          </p:cNvSpPr>
          <p:nvPr>
            <p:ph type="sldNum" idx="12"/>
          </p:nvPr>
        </p:nvSpPr>
        <p:spPr>
          <a:xfrm>
            <a:off x="3978132" y="8846507"/>
            <a:ext cx="3043343" cy="461004"/>
          </a:xfrm>
          <a:prstGeom prst="rect">
            <a:avLst/>
          </a:prstGeom>
          <a:noFill/>
          <a:ln>
            <a:noFill/>
          </a:ln>
        </p:spPr>
        <p:txBody>
          <a:bodyPr spcFirstLastPara="1" wrap="square" lIns="93200" tIns="46600" rIns="93200" bIns="466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2:notes"/>
          <p:cNvSpPr txBox="1">
            <a:spLocks noGrp="1"/>
          </p:cNvSpPr>
          <p:nvPr>
            <p:ph type="body" idx="1"/>
          </p:nvPr>
        </p:nvSpPr>
        <p:spPr>
          <a:xfrm>
            <a:off x="702310" y="4420870"/>
            <a:ext cx="5620106" cy="4185597"/>
          </a:xfrm>
          <a:prstGeom prst="rect">
            <a:avLst/>
          </a:prstGeom>
        </p:spPr>
        <p:txBody>
          <a:bodyPr spcFirstLastPara="1" wrap="square" lIns="93200" tIns="46600" rIns="93200" bIns="46600" anchor="t" anchorCtr="0">
            <a:noAutofit/>
          </a:bodyPr>
          <a:lstStyle/>
          <a:p>
            <a:pPr marL="0" lvl="0" indent="0" algn="l" rtl="0">
              <a:spcBef>
                <a:spcPts val="360"/>
              </a:spcBef>
              <a:spcAft>
                <a:spcPts val="0"/>
              </a:spcAft>
              <a:buNone/>
            </a:pPr>
            <a:endParaRPr/>
          </a:p>
        </p:txBody>
      </p:sp>
      <p:sp>
        <p:nvSpPr>
          <p:cNvPr id="192" name="Google Shape;192;p22:notes"/>
          <p:cNvSpPr>
            <a:spLocks noGrp="1" noRot="1" noChangeAspect="1"/>
          </p:cNvSpPr>
          <p:nvPr>
            <p:ph type="sldImg" idx="2"/>
          </p:nvPr>
        </p:nvSpPr>
        <p:spPr>
          <a:xfrm>
            <a:off x="1182688" y="700088"/>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txBox="1">
            <a:spLocks noGrp="1"/>
          </p:cNvSpPr>
          <p:nvPr>
            <p:ph type="body" idx="1"/>
          </p:nvPr>
        </p:nvSpPr>
        <p:spPr>
          <a:xfrm>
            <a:off x="702310" y="4420870"/>
            <a:ext cx="5620106" cy="4185597"/>
          </a:xfrm>
          <a:prstGeom prst="rect">
            <a:avLst/>
          </a:prstGeom>
        </p:spPr>
        <p:txBody>
          <a:bodyPr spcFirstLastPara="1" wrap="square" lIns="93200" tIns="46600" rIns="93200" bIns="46600" anchor="t" anchorCtr="0">
            <a:noAutofit/>
          </a:bodyPr>
          <a:lstStyle/>
          <a:p>
            <a:pPr marL="0" lvl="0" indent="0" algn="l" rtl="0">
              <a:spcBef>
                <a:spcPts val="360"/>
              </a:spcBef>
              <a:spcAft>
                <a:spcPts val="0"/>
              </a:spcAft>
              <a:buNone/>
            </a:pPr>
            <a:endParaRPr/>
          </a:p>
        </p:txBody>
      </p:sp>
      <p:sp>
        <p:nvSpPr>
          <p:cNvPr id="70" name="Google Shape;70;p2:notes"/>
          <p:cNvSpPr>
            <a:spLocks noGrp="1" noRot="1" noChangeAspect="1"/>
          </p:cNvSpPr>
          <p:nvPr>
            <p:ph type="sldImg" idx="2"/>
          </p:nvPr>
        </p:nvSpPr>
        <p:spPr>
          <a:xfrm>
            <a:off x="1182688" y="700088"/>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3:notes"/>
          <p:cNvSpPr txBox="1">
            <a:spLocks noGrp="1"/>
          </p:cNvSpPr>
          <p:nvPr>
            <p:ph type="body" idx="1"/>
          </p:nvPr>
        </p:nvSpPr>
        <p:spPr>
          <a:xfrm>
            <a:off x="702310" y="4420870"/>
            <a:ext cx="5620106" cy="4185597"/>
          </a:xfrm>
          <a:prstGeom prst="rect">
            <a:avLst/>
          </a:prstGeom>
        </p:spPr>
        <p:txBody>
          <a:bodyPr spcFirstLastPara="1" wrap="square" lIns="93200" tIns="46600" rIns="93200" bIns="46600" anchor="t" anchorCtr="0">
            <a:noAutofit/>
          </a:bodyPr>
          <a:lstStyle/>
          <a:p>
            <a:pPr marL="0" lvl="0" indent="0" algn="l" rtl="0">
              <a:spcBef>
                <a:spcPts val="360"/>
              </a:spcBef>
              <a:spcAft>
                <a:spcPts val="0"/>
              </a:spcAft>
              <a:buNone/>
            </a:pPr>
            <a:endParaRPr/>
          </a:p>
        </p:txBody>
      </p:sp>
      <p:sp>
        <p:nvSpPr>
          <p:cNvPr id="197" name="Google Shape;197;p23:notes"/>
          <p:cNvSpPr>
            <a:spLocks noGrp="1" noRot="1" noChangeAspect="1"/>
          </p:cNvSpPr>
          <p:nvPr>
            <p:ph type="sldImg" idx="2"/>
          </p:nvPr>
        </p:nvSpPr>
        <p:spPr>
          <a:xfrm>
            <a:off x="1182688" y="700088"/>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4:notes"/>
          <p:cNvSpPr txBox="1">
            <a:spLocks noGrp="1"/>
          </p:cNvSpPr>
          <p:nvPr>
            <p:ph type="body" idx="1"/>
          </p:nvPr>
        </p:nvSpPr>
        <p:spPr>
          <a:xfrm>
            <a:off x="702310" y="4420870"/>
            <a:ext cx="5620106" cy="4185597"/>
          </a:xfrm>
          <a:prstGeom prst="rect">
            <a:avLst/>
          </a:prstGeom>
        </p:spPr>
        <p:txBody>
          <a:bodyPr spcFirstLastPara="1" wrap="square" lIns="93200" tIns="46600" rIns="93200" bIns="46600" anchor="t" anchorCtr="0">
            <a:noAutofit/>
          </a:bodyPr>
          <a:lstStyle/>
          <a:p>
            <a:pPr marL="0" lvl="0" indent="0" algn="l" rtl="0">
              <a:spcBef>
                <a:spcPts val="360"/>
              </a:spcBef>
              <a:spcAft>
                <a:spcPts val="0"/>
              </a:spcAft>
              <a:buNone/>
            </a:pPr>
            <a:endParaRPr/>
          </a:p>
        </p:txBody>
      </p:sp>
      <p:sp>
        <p:nvSpPr>
          <p:cNvPr id="204" name="Google Shape;204;p24:notes"/>
          <p:cNvSpPr>
            <a:spLocks noGrp="1" noRot="1" noChangeAspect="1"/>
          </p:cNvSpPr>
          <p:nvPr>
            <p:ph type="sldImg" idx="2"/>
          </p:nvPr>
        </p:nvSpPr>
        <p:spPr>
          <a:xfrm>
            <a:off x="1182688" y="700088"/>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5fb8b8f897_0_0:notes"/>
          <p:cNvSpPr txBox="1">
            <a:spLocks noGrp="1"/>
          </p:cNvSpPr>
          <p:nvPr>
            <p:ph type="body" idx="1"/>
          </p:nvPr>
        </p:nvSpPr>
        <p:spPr>
          <a:xfrm>
            <a:off x="702310" y="4420870"/>
            <a:ext cx="5620200" cy="4185600"/>
          </a:xfrm>
          <a:prstGeom prst="rect">
            <a:avLst/>
          </a:prstGeom>
        </p:spPr>
        <p:txBody>
          <a:bodyPr spcFirstLastPara="1" wrap="square" lIns="93200" tIns="46600" rIns="93200" bIns="46600" anchor="t" anchorCtr="0">
            <a:noAutofit/>
          </a:bodyPr>
          <a:lstStyle/>
          <a:p>
            <a:pPr marL="0" lvl="0" indent="0" algn="l" rtl="0">
              <a:spcBef>
                <a:spcPts val="360"/>
              </a:spcBef>
              <a:spcAft>
                <a:spcPts val="0"/>
              </a:spcAft>
              <a:buNone/>
            </a:pPr>
            <a:endParaRPr/>
          </a:p>
        </p:txBody>
      </p:sp>
      <p:sp>
        <p:nvSpPr>
          <p:cNvPr id="211" name="Google Shape;211;g25fb8b8f897_0_0:notes"/>
          <p:cNvSpPr>
            <a:spLocks noGrp="1" noRot="1" noChangeAspect="1"/>
          </p:cNvSpPr>
          <p:nvPr>
            <p:ph type="sldImg" idx="2"/>
          </p:nvPr>
        </p:nvSpPr>
        <p:spPr>
          <a:xfrm>
            <a:off x="1182688" y="700088"/>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5:notes"/>
          <p:cNvSpPr txBox="1">
            <a:spLocks noGrp="1"/>
          </p:cNvSpPr>
          <p:nvPr>
            <p:ph type="body" idx="1"/>
          </p:nvPr>
        </p:nvSpPr>
        <p:spPr>
          <a:xfrm>
            <a:off x="702310" y="4420870"/>
            <a:ext cx="5620106" cy="4185597"/>
          </a:xfrm>
          <a:prstGeom prst="rect">
            <a:avLst/>
          </a:prstGeom>
        </p:spPr>
        <p:txBody>
          <a:bodyPr spcFirstLastPara="1" wrap="square" lIns="93200" tIns="46600" rIns="93200" bIns="46600" anchor="t" anchorCtr="0">
            <a:noAutofit/>
          </a:bodyPr>
          <a:lstStyle/>
          <a:p>
            <a:pPr marL="0" lvl="0" indent="0" algn="l" rtl="0">
              <a:spcBef>
                <a:spcPts val="360"/>
              </a:spcBef>
              <a:spcAft>
                <a:spcPts val="0"/>
              </a:spcAft>
              <a:buNone/>
            </a:pPr>
            <a:endParaRPr/>
          </a:p>
        </p:txBody>
      </p:sp>
      <p:sp>
        <p:nvSpPr>
          <p:cNvPr id="217" name="Google Shape;217;p25:notes"/>
          <p:cNvSpPr>
            <a:spLocks noGrp="1" noRot="1" noChangeAspect="1"/>
          </p:cNvSpPr>
          <p:nvPr>
            <p:ph type="sldImg" idx="2"/>
          </p:nvPr>
        </p:nvSpPr>
        <p:spPr>
          <a:xfrm>
            <a:off x="1182688" y="700088"/>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6:notes"/>
          <p:cNvSpPr txBox="1">
            <a:spLocks noGrp="1"/>
          </p:cNvSpPr>
          <p:nvPr>
            <p:ph type="body" idx="1"/>
          </p:nvPr>
        </p:nvSpPr>
        <p:spPr>
          <a:xfrm>
            <a:off x="702310" y="4420870"/>
            <a:ext cx="5620106" cy="4185597"/>
          </a:xfrm>
          <a:prstGeom prst="rect">
            <a:avLst/>
          </a:prstGeom>
        </p:spPr>
        <p:txBody>
          <a:bodyPr spcFirstLastPara="1" wrap="square" lIns="93200" tIns="46600" rIns="93200" bIns="46600" anchor="t" anchorCtr="0">
            <a:noAutofit/>
          </a:bodyPr>
          <a:lstStyle/>
          <a:p>
            <a:pPr marL="0" lvl="0" indent="0" algn="l" rtl="0">
              <a:spcBef>
                <a:spcPts val="360"/>
              </a:spcBef>
              <a:spcAft>
                <a:spcPts val="0"/>
              </a:spcAft>
              <a:buNone/>
            </a:pPr>
            <a:endParaRPr/>
          </a:p>
        </p:txBody>
      </p:sp>
      <p:sp>
        <p:nvSpPr>
          <p:cNvPr id="224" name="Google Shape;224;p26:notes"/>
          <p:cNvSpPr>
            <a:spLocks noGrp="1" noRot="1" noChangeAspect="1"/>
          </p:cNvSpPr>
          <p:nvPr>
            <p:ph type="sldImg" idx="2"/>
          </p:nvPr>
        </p:nvSpPr>
        <p:spPr>
          <a:xfrm>
            <a:off x="1182688" y="700088"/>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7:notes"/>
          <p:cNvSpPr txBox="1">
            <a:spLocks noGrp="1"/>
          </p:cNvSpPr>
          <p:nvPr>
            <p:ph type="body" idx="1"/>
          </p:nvPr>
        </p:nvSpPr>
        <p:spPr>
          <a:xfrm>
            <a:off x="702310" y="4420870"/>
            <a:ext cx="5620106" cy="4185597"/>
          </a:xfrm>
          <a:prstGeom prst="rect">
            <a:avLst/>
          </a:prstGeom>
        </p:spPr>
        <p:txBody>
          <a:bodyPr spcFirstLastPara="1" wrap="square" lIns="93200" tIns="46600" rIns="93200" bIns="46600" anchor="t" anchorCtr="0">
            <a:noAutofit/>
          </a:bodyPr>
          <a:lstStyle/>
          <a:p>
            <a:pPr marL="0" lvl="0" indent="0" algn="l" rtl="0">
              <a:spcBef>
                <a:spcPts val="360"/>
              </a:spcBef>
              <a:spcAft>
                <a:spcPts val="0"/>
              </a:spcAft>
              <a:buNone/>
            </a:pPr>
            <a:endParaRPr/>
          </a:p>
        </p:txBody>
      </p:sp>
      <p:sp>
        <p:nvSpPr>
          <p:cNvPr id="230" name="Google Shape;230;p27:notes"/>
          <p:cNvSpPr>
            <a:spLocks noGrp="1" noRot="1" noChangeAspect="1"/>
          </p:cNvSpPr>
          <p:nvPr>
            <p:ph type="sldImg" idx="2"/>
          </p:nvPr>
        </p:nvSpPr>
        <p:spPr>
          <a:xfrm>
            <a:off x="1182688" y="700088"/>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8:notes"/>
          <p:cNvSpPr txBox="1">
            <a:spLocks noGrp="1"/>
          </p:cNvSpPr>
          <p:nvPr>
            <p:ph type="body" idx="1"/>
          </p:nvPr>
        </p:nvSpPr>
        <p:spPr>
          <a:xfrm>
            <a:off x="702310" y="4420870"/>
            <a:ext cx="5620106" cy="4185597"/>
          </a:xfrm>
          <a:prstGeom prst="rect">
            <a:avLst/>
          </a:prstGeom>
        </p:spPr>
        <p:txBody>
          <a:bodyPr spcFirstLastPara="1" wrap="square" lIns="93200" tIns="46600" rIns="93200" bIns="46600" anchor="t" anchorCtr="0">
            <a:noAutofit/>
          </a:bodyPr>
          <a:lstStyle/>
          <a:p>
            <a:pPr marL="0" lvl="0" indent="0" algn="l" rtl="0">
              <a:spcBef>
                <a:spcPts val="360"/>
              </a:spcBef>
              <a:spcAft>
                <a:spcPts val="0"/>
              </a:spcAft>
              <a:buNone/>
            </a:pPr>
            <a:endParaRPr/>
          </a:p>
        </p:txBody>
      </p:sp>
      <p:sp>
        <p:nvSpPr>
          <p:cNvPr id="235" name="Google Shape;235;p28:notes"/>
          <p:cNvSpPr>
            <a:spLocks noGrp="1" noRot="1" noChangeAspect="1"/>
          </p:cNvSpPr>
          <p:nvPr>
            <p:ph type="sldImg" idx="2"/>
          </p:nvPr>
        </p:nvSpPr>
        <p:spPr>
          <a:xfrm>
            <a:off x="1182688" y="700088"/>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2:notes"/>
          <p:cNvSpPr txBox="1">
            <a:spLocks noGrp="1"/>
          </p:cNvSpPr>
          <p:nvPr>
            <p:ph type="body" idx="1"/>
          </p:nvPr>
        </p:nvSpPr>
        <p:spPr>
          <a:xfrm>
            <a:off x="702310" y="4420870"/>
            <a:ext cx="5620106" cy="4185597"/>
          </a:xfrm>
          <a:prstGeom prst="rect">
            <a:avLst/>
          </a:prstGeom>
        </p:spPr>
        <p:txBody>
          <a:bodyPr spcFirstLastPara="1" wrap="square" lIns="93200" tIns="46600" rIns="93200" bIns="46600" anchor="t" anchorCtr="0">
            <a:noAutofit/>
          </a:bodyPr>
          <a:lstStyle/>
          <a:p>
            <a:pPr marL="0" lvl="0" indent="0" algn="l" rtl="0">
              <a:spcBef>
                <a:spcPts val="360"/>
              </a:spcBef>
              <a:spcAft>
                <a:spcPts val="0"/>
              </a:spcAft>
              <a:buNone/>
            </a:pPr>
            <a:endParaRPr/>
          </a:p>
        </p:txBody>
      </p:sp>
      <p:sp>
        <p:nvSpPr>
          <p:cNvPr id="241" name="Google Shape;241;p32:notes"/>
          <p:cNvSpPr>
            <a:spLocks noGrp="1" noRot="1" noChangeAspect="1"/>
          </p:cNvSpPr>
          <p:nvPr>
            <p:ph type="sldImg" idx="2"/>
          </p:nvPr>
        </p:nvSpPr>
        <p:spPr>
          <a:xfrm>
            <a:off x="1182688" y="700088"/>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4:notes"/>
          <p:cNvSpPr txBox="1">
            <a:spLocks noGrp="1"/>
          </p:cNvSpPr>
          <p:nvPr>
            <p:ph type="body" idx="1"/>
          </p:nvPr>
        </p:nvSpPr>
        <p:spPr>
          <a:xfrm>
            <a:off x="702310" y="4420870"/>
            <a:ext cx="5620106" cy="4185597"/>
          </a:xfrm>
          <a:prstGeom prst="rect">
            <a:avLst/>
          </a:prstGeom>
        </p:spPr>
        <p:txBody>
          <a:bodyPr spcFirstLastPara="1" wrap="square" lIns="93200" tIns="46600" rIns="93200" bIns="46600" anchor="t" anchorCtr="0">
            <a:noAutofit/>
          </a:bodyPr>
          <a:lstStyle/>
          <a:p>
            <a:pPr marL="0" lvl="0" indent="0" algn="l" rtl="0">
              <a:spcBef>
                <a:spcPts val="360"/>
              </a:spcBef>
              <a:spcAft>
                <a:spcPts val="0"/>
              </a:spcAft>
              <a:buNone/>
            </a:pPr>
            <a:endParaRPr/>
          </a:p>
        </p:txBody>
      </p:sp>
      <p:sp>
        <p:nvSpPr>
          <p:cNvPr id="247" name="Google Shape;247;p34:notes"/>
          <p:cNvSpPr>
            <a:spLocks noGrp="1" noRot="1" noChangeAspect="1"/>
          </p:cNvSpPr>
          <p:nvPr>
            <p:ph type="sldImg" idx="2"/>
          </p:nvPr>
        </p:nvSpPr>
        <p:spPr>
          <a:xfrm>
            <a:off x="1182688" y="700088"/>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5:notes"/>
          <p:cNvSpPr txBox="1">
            <a:spLocks noGrp="1"/>
          </p:cNvSpPr>
          <p:nvPr>
            <p:ph type="body" idx="1"/>
          </p:nvPr>
        </p:nvSpPr>
        <p:spPr>
          <a:xfrm>
            <a:off x="702310" y="4420870"/>
            <a:ext cx="5620106" cy="4185597"/>
          </a:xfrm>
          <a:prstGeom prst="rect">
            <a:avLst/>
          </a:prstGeom>
        </p:spPr>
        <p:txBody>
          <a:bodyPr spcFirstLastPara="1" wrap="square" lIns="93200" tIns="46600" rIns="93200" bIns="46600" anchor="t" anchorCtr="0">
            <a:noAutofit/>
          </a:bodyPr>
          <a:lstStyle/>
          <a:p>
            <a:pPr marL="0" lvl="0" indent="0" algn="l" rtl="0">
              <a:spcBef>
                <a:spcPts val="360"/>
              </a:spcBef>
              <a:spcAft>
                <a:spcPts val="0"/>
              </a:spcAft>
              <a:buNone/>
            </a:pPr>
            <a:endParaRPr/>
          </a:p>
        </p:txBody>
      </p:sp>
      <p:sp>
        <p:nvSpPr>
          <p:cNvPr id="253" name="Google Shape;253;p35:notes"/>
          <p:cNvSpPr>
            <a:spLocks noGrp="1" noRot="1" noChangeAspect="1"/>
          </p:cNvSpPr>
          <p:nvPr>
            <p:ph type="sldImg" idx="2"/>
          </p:nvPr>
        </p:nvSpPr>
        <p:spPr>
          <a:xfrm>
            <a:off x="1182688" y="700088"/>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a:spLocks noGrp="1" noRot="1" noChangeAspect="1"/>
          </p:cNvSpPr>
          <p:nvPr>
            <p:ph type="sldImg" idx="2"/>
          </p:nvPr>
        </p:nvSpPr>
        <p:spPr>
          <a:xfrm>
            <a:off x="1182688" y="700088"/>
            <a:ext cx="4657725" cy="34940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7" name="Google Shape;77;p4:notes"/>
          <p:cNvSpPr txBox="1">
            <a:spLocks noGrp="1"/>
          </p:cNvSpPr>
          <p:nvPr>
            <p:ph type="body" idx="1"/>
          </p:nvPr>
        </p:nvSpPr>
        <p:spPr>
          <a:xfrm>
            <a:off x="702310" y="4420870"/>
            <a:ext cx="5620106" cy="4185597"/>
          </a:xfrm>
          <a:prstGeom prst="rect">
            <a:avLst/>
          </a:prstGeom>
          <a:noFill/>
          <a:ln>
            <a:noFill/>
          </a:ln>
        </p:spPr>
        <p:txBody>
          <a:bodyPr spcFirstLastPara="1" wrap="square" lIns="93200" tIns="46600" rIns="93200" bIns="46600" anchor="t" anchorCtr="0">
            <a:normAutofit/>
          </a:bodyPr>
          <a:lstStyle/>
          <a:p>
            <a:pPr marL="0" lvl="0" indent="0" algn="l" rtl="0">
              <a:spcBef>
                <a:spcPts val="0"/>
              </a:spcBef>
              <a:spcAft>
                <a:spcPts val="0"/>
              </a:spcAft>
              <a:buNone/>
            </a:pPr>
            <a:r>
              <a:rPr lang="en-US" sz="1600"/>
              <a:t>Employees</a:t>
            </a:r>
            <a:r>
              <a:rPr lang="en-US"/>
              <a:t> </a:t>
            </a:r>
            <a:r>
              <a:rPr lang="en-US" sz="1600"/>
              <a:t>and independent contractors both provide services</a:t>
            </a:r>
            <a:r>
              <a:rPr lang="en-US"/>
              <a:t>. </a:t>
            </a:r>
            <a:endParaRPr/>
          </a:p>
          <a:p>
            <a:pPr marL="0" lvl="0" indent="0" algn="l" rtl="0">
              <a:spcBef>
                <a:spcPts val="480"/>
              </a:spcBef>
              <a:spcAft>
                <a:spcPts val="0"/>
              </a:spcAft>
              <a:buNone/>
            </a:pPr>
            <a:r>
              <a:rPr lang="en-US" sz="1600"/>
              <a:t>But employees are subject to the control of the employer who has the </a:t>
            </a:r>
            <a:r>
              <a:rPr lang="en-US" sz="1600" b="1" u="sng">
                <a:solidFill>
                  <a:srgbClr val="C00000"/>
                </a:solidFill>
              </a:rPr>
              <a:t>right</a:t>
            </a:r>
            <a:r>
              <a:rPr lang="en-US" sz="1600" b="1">
                <a:solidFill>
                  <a:srgbClr val="C00000"/>
                </a:solidFill>
              </a:rPr>
              <a:t> </a:t>
            </a:r>
            <a:r>
              <a:rPr lang="en-US" sz="1600"/>
              <a:t>to tell the employee what must be done and how it should be done </a:t>
            </a:r>
            <a:r>
              <a:rPr lang="en-US" sz="1600" b="1">
                <a:solidFill>
                  <a:srgbClr val="C00000"/>
                </a:solidFill>
              </a:rPr>
              <a:t>(even if they don’t</a:t>
            </a:r>
            <a:r>
              <a:rPr lang="en-US" sz="1600">
                <a:solidFill>
                  <a:srgbClr val="C00000"/>
                </a:solidFill>
              </a:rPr>
              <a:t>) </a:t>
            </a:r>
            <a:r>
              <a:rPr lang="en-US" sz="1600" b="1" u="sng"/>
              <a:t>and</a:t>
            </a:r>
            <a:r>
              <a:rPr lang="en-US" sz="1600"/>
              <a:t>  employees are paid in set increments – weekly or bi-weekly.  The employer withholds taxes and often covers their health and life insurance. </a:t>
            </a:r>
            <a:endParaRPr/>
          </a:p>
          <a:p>
            <a:pPr marL="0" lvl="0" indent="0" algn="l" rtl="0">
              <a:spcBef>
                <a:spcPts val="480"/>
              </a:spcBef>
              <a:spcAft>
                <a:spcPts val="0"/>
              </a:spcAft>
              <a:buNone/>
            </a:pPr>
            <a:r>
              <a:rPr lang="en-US" sz="1600"/>
              <a:t>An independent contractor is usually self-employed, offers their services to the public, pays their own taxes and health insurance, and is not subject to the control of the payer except for the result of the work.  They usually get paid at the completion of the job.</a:t>
            </a:r>
            <a:endParaRPr/>
          </a:p>
          <a:p>
            <a:pPr marL="0" lvl="0" indent="0" algn="l" rtl="0">
              <a:spcBef>
                <a:spcPts val="480"/>
              </a:spcBef>
              <a:spcAft>
                <a:spcPts val="0"/>
              </a:spcAft>
              <a:buNone/>
            </a:pPr>
            <a:endParaRPr sz="1600"/>
          </a:p>
        </p:txBody>
      </p:sp>
      <p:sp>
        <p:nvSpPr>
          <p:cNvPr id="78" name="Google Shape;78;p4:notes"/>
          <p:cNvSpPr txBox="1">
            <a:spLocks noGrp="1"/>
          </p:cNvSpPr>
          <p:nvPr>
            <p:ph type="sldNum" idx="12"/>
          </p:nvPr>
        </p:nvSpPr>
        <p:spPr>
          <a:xfrm>
            <a:off x="3978132" y="8846507"/>
            <a:ext cx="3043343" cy="461004"/>
          </a:xfrm>
          <a:prstGeom prst="rect">
            <a:avLst/>
          </a:prstGeom>
          <a:noFill/>
          <a:ln>
            <a:noFill/>
          </a:ln>
        </p:spPr>
        <p:txBody>
          <a:bodyPr spcFirstLastPara="1" wrap="square" lIns="93200" tIns="46600" rIns="93200" bIns="466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38:notes"/>
          <p:cNvSpPr>
            <a:spLocks noGrp="1" noRot="1" noChangeAspect="1"/>
          </p:cNvSpPr>
          <p:nvPr>
            <p:ph type="sldImg" idx="2"/>
          </p:nvPr>
        </p:nvSpPr>
        <p:spPr>
          <a:xfrm>
            <a:off x="1182688" y="700088"/>
            <a:ext cx="4657725" cy="34940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9" name="Google Shape;259;p38:notes"/>
          <p:cNvSpPr txBox="1">
            <a:spLocks noGrp="1"/>
          </p:cNvSpPr>
          <p:nvPr>
            <p:ph type="body" idx="1"/>
          </p:nvPr>
        </p:nvSpPr>
        <p:spPr>
          <a:xfrm>
            <a:off x="702310" y="4420870"/>
            <a:ext cx="5620106" cy="4185597"/>
          </a:xfrm>
          <a:prstGeom prst="rect">
            <a:avLst/>
          </a:prstGeom>
          <a:noFill/>
          <a:ln>
            <a:noFill/>
          </a:ln>
        </p:spPr>
        <p:txBody>
          <a:bodyPr spcFirstLastPara="1" wrap="square" lIns="93200" tIns="46600" rIns="93200" bIns="46600" anchor="t" anchorCtr="0">
            <a:normAutofit/>
          </a:bodyPr>
          <a:lstStyle/>
          <a:p>
            <a:pPr marL="0" lvl="0" indent="0" algn="l" rtl="0">
              <a:spcBef>
                <a:spcPts val="0"/>
              </a:spcBef>
              <a:spcAft>
                <a:spcPts val="0"/>
              </a:spcAft>
              <a:buNone/>
            </a:pPr>
            <a:endParaRPr sz="2000">
              <a:solidFill>
                <a:srgbClr val="C00000"/>
              </a:solidFill>
            </a:endParaRPr>
          </a:p>
        </p:txBody>
      </p:sp>
      <p:sp>
        <p:nvSpPr>
          <p:cNvPr id="260" name="Google Shape;260;p38:notes"/>
          <p:cNvSpPr txBox="1">
            <a:spLocks noGrp="1"/>
          </p:cNvSpPr>
          <p:nvPr>
            <p:ph type="sldNum" idx="12"/>
          </p:nvPr>
        </p:nvSpPr>
        <p:spPr>
          <a:xfrm>
            <a:off x="3978132" y="8846507"/>
            <a:ext cx="3043343" cy="461004"/>
          </a:xfrm>
          <a:prstGeom prst="rect">
            <a:avLst/>
          </a:prstGeom>
          <a:noFill/>
          <a:ln>
            <a:noFill/>
          </a:ln>
        </p:spPr>
        <p:txBody>
          <a:bodyPr spcFirstLastPara="1" wrap="square" lIns="93200" tIns="46600" rIns="93200" bIns="466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30</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a:spLocks noGrp="1" noRot="1" noChangeAspect="1"/>
          </p:cNvSpPr>
          <p:nvPr>
            <p:ph type="sldImg" idx="2"/>
          </p:nvPr>
        </p:nvSpPr>
        <p:spPr>
          <a:xfrm>
            <a:off x="1182688" y="700088"/>
            <a:ext cx="4657725" cy="34940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 name="Google Shape;85;p5:notes"/>
          <p:cNvSpPr txBox="1">
            <a:spLocks noGrp="1"/>
          </p:cNvSpPr>
          <p:nvPr>
            <p:ph type="body" idx="1"/>
          </p:nvPr>
        </p:nvSpPr>
        <p:spPr>
          <a:xfrm>
            <a:off x="391798" y="4346154"/>
            <a:ext cx="6163095" cy="4382717"/>
          </a:xfrm>
          <a:prstGeom prst="rect">
            <a:avLst/>
          </a:prstGeom>
          <a:noFill/>
          <a:ln>
            <a:noFill/>
          </a:ln>
        </p:spPr>
        <p:txBody>
          <a:bodyPr spcFirstLastPara="1" wrap="square" lIns="93200" tIns="46600" rIns="93200" bIns="46600" anchor="t" anchorCtr="0">
            <a:normAutofit/>
          </a:bodyPr>
          <a:lstStyle/>
          <a:p>
            <a:pPr marL="0" lvl="0" indent="0" algn="l" rtl="0">
              <a:spcBef>
                <a:spcPts val="0"/>
              </a:spcBef>
              <a:spcAft>
                <a:spcPts val="0"/>
              </a:spcAft>
              <a:buNone/>
            </a:pPr>
            <a:r>
              <a:rPr lang="en-US" sz="1600"/>
              <a:t>We invite people to Stony Brook for a variety of reasons: their expertise, specialized knowledge on a subject, technical skills or performers</a:t>
            </a:r>
            <a:endParaRPr/>
          </a:p>
          <a:p>
            <a:pPr marL="0" lvl="0" indent="0" algn="just" rtl="0">
              <a:spcBef>
                <a:spcPts val="480"/>
              </a:spcBef>
              <a:spcAft>
                <a:spcPts val="0"/>
              </a:spcAft>
              <a:buNone/>
            </a:pPr>
            <a:r>
              <a:rPr lang="en-US" sz="1600"/>
              <a:t>For instance, an academic program may invite a consultant to evaluate one of their programs; Simons Center and Laufer Center invite lecturers and speakers to share their knowledge, other departments require technical services such as piano tuning, or set design; and others invite dancers or actors to perform.</a:t>
            </a:r>
            <a:endParaRPr/>
          </a:p>
          <a:p>
            <a:pPr marL="0" lvl="0" indent="0" algn="l" rtl="0">
              <a:spcBef>
                <a:spcPts val="600"/>
              </a:spcBef>
              <a:spcAft>
                <a:spcPts val="0"/>
              </a:spcAft>
              <a:buNone/>
            </a:pPr>
            <a:endParaRPr sz="2000"/>
          </a:p>
          <a:p>
            <a:pPr marL="0" lvl="0" indent="0" algn="l" rtl="0">
              <a:spcBef>
                <a:spcPts val="600"/>
              </a:spcBef>
              <a:spcAft>
                <a:spcPts val="0"/>
              </a:spcAft>
              <a:buNone/>
            </a:pPr>
            <a:endParaRPr sz="2000"/>
          </a:p>
        </p:txBody>
      </p:sp>
      <p:sp>
        <p:nvSpPr>
          <p:cNvPr id="86" name="Google Shape;86;p5:notes"/>
          <p:cNvSpPr txBox="1">
            <a:spLocks noGrp="1"/>
          </p:cNvSpPr>
          <p:nvPr>
            <p:ph type="sldNum" idx="12"/>
          </p:nvPr>
        </p:nvSpPr>
        <p:spPr>
          <a:xfrm>
            <a:off x="3978132" y="8846507"/>
            <a:ext cx="3043343" cy="461004"/>
          </a:xfrm>
          <a:prstGeom prst="rect">
            <a:avLst/>
          </a:prstGeom>
          <a:noFill/>
          <a:ln>
            <a:noFill/>
          </a:ln>
        </p:spPr>
        <p:txBody>
          <a:bodyPr spcFirstLastPara="1" wrap="square" lIns="93200" tIns="46600" rIns="93200" bIns="466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6:notes"/>
          <p:cNvSpPr txBox="1">
            <a:spLocks noGrp="1"/>
          </p:cNvSpPr>
          <p:nvPr>
            <p:ph type="body" idx="1"/>
          </p:nvPr>
        </p:nvSpPr>
        <p:spPr>
          <a:xfrm>
            <a:off x="702310" y="4420870"/>
            <a:ext cx="5620106" cy="4185597"/>
          </a:xfrm>
          <a:prstGeom prst="rect">
            <a:avLst/>
          </a:prstGeom>
        </p:spPr>
        <p:txBody>
          <a:bodyPr spcFirstLastPara="1" wrap="square" lIns="93200" tIns="46600" rIns="93200" bIns="46600" anchor="t" anchorCtr="0">
            <a:noAutofit/>
          </a:bodyPr>
          <a:lstStyle/>
          <a:p>
            <a:pPr marL="0" lvl="0" indent="0" algn="l" rtl="0">
              <a:spcBef>
                <a:spcPts val="360"/>
              </a:spcBef>
              <a:spcAft>
                <a:spcPts val="0"/>
              </a:spcAft>
              <a:buNone/>
            </a:pPr>
            <a:endParaRPr/>
          </a:p>
        </p:txBody>
      </p:sp>
      <p:sp>
        <p:nvSpPr>
          <p:cNvPr id="93" name="Google Shape;93;p6:notes"/>
          <p:cNvSpPr>
            <a:spLocks noGrp="1" noRot="1" noChangeAspect="1"/>
          </p:cNvSpPr>
          <p:nvPr>
            <p:ph type="sldImg" idx="2"/>
          </p:nvPr>
        </p:nvSpPr>
        <p:spPr>
          <a:xfrm>
            <a:off x="1182688" y="700088"/>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9:notes"/>
          <p:cNvSpPr>
            <a:spLocks noGrp="1" noRot="1" noChangeAspect="1"/>
          </p:cNvSpPr>
          <p:nvPr>
            <p:ph type="sldImg" idx="2"/>
          </p:nvPr>
        </p:nvSpPr>
        <p:spPr>
          <a:xfrm>
            <a:off x="1182688" y="700088"/>
            <a:ext cx="4657725" cy="34940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9" name="Google Shape;99;p9:notes"/>
          <p:cNvSpPr txBox="1">
            <a:spLocks noGrp="1"/>
          </p:cNvSpPr>
          <p:nvPr>
            <p:ph type="body" idx="1"/>
          </p:nvPr>
        </p:nvSpPr>
        <p:spPr>
          <a:xfrm>
            <a:off x="702310" y="4420870"/>
            <a:ext cx="5620106" cy="4185597"/>
          </a:xfrm>
          <a:prstGeom prst="rect">
            <a:avLst/>
          </a:prstGeom>
          <a:noFill/>
          <a:ln>
            <a:noFill/>
          </a:ln>
        </p:spPr>
        <p:txBody>
          <a:bodyPr spcFirstLastPara="1" wrap="square" lIns="93200" tIns="46600" rIns="93200" bIns="46600" anchor="t" anchorCtr="0">
            <a:normAutofit/>
          </a:bodyPr>
          <a:lstStyle/>
          <a:p>
            <a:pPr marL="0" lvl="0" indent="0" algn="l" rtl="0">
              <a:spcBef>
                <a:spcPts val="0"/>
              </a:spcBef>
              <a:spcAft>
                <a:spcPts val="0"/>
              </a:spcAft>
              <a:buNone/>
            </a:pPr>
            <a:r>
              <a:rPr lang="en-US"/>
              <a:t>Not all the factors must be present to find an employee/employment relationship, but </a:t>
            </a:r>
            <a:r>
              <a:rPr lang="en-US" u="sng"/>
              <a:t>the factors are guides</a:t>
            </a:r>
            <a:r>
              <a:rPr lang="en-US"/>
              <a:t> to use to assess the likelihood as to </a:t>
            </a:r>
            <a:r>
              <a:rPr lang="en-US" u="sng"/>
              <a:t>whether an individual is an employee or an independent contractor. WILL</a:t>
            </a:r>
            <a:r>
              <a:rPr lang="en-US" sz="1600"/>
              <a:t> THIS BE A CONTINUING RELATIONSHIP?  </a:t>
            </a:r>
            <a:endParaRPr/>
          </a:p>
          <a:p>
            <a:pPr marL="0" lvl="0" indent="0" algn="l" rtl="0">
              <a:spcBef>
                <a:spcPts val="480"/>
              </a:spcBef>
              <a:spcAft>
                <a:spcPts val="0"/>
              </a:spcAft>
              <a:buNone/>
            </a:pPr>
            <a:r>
              <a:rPr lang="en-US" sz="1600"/>
              <a:t>WILL THEY RECEIVE BENEFITS?</a:t>
            </a:r>
            <a:endParaRPr/>
          </a:p>
          <a:p>
            <a:pPr marL="0" lvl="0" indent="0" algn="l" rtl="0">
              <a:spcBef>
                <a:spcPts val="480"/>
              </a:spcBef>
              <a:spcAft>
                <a:spcPts val="0"/>
              </a:spcAft>
              <a:buNone/>
            </a:pPr>
            <a:r>
              <a:rPr lang="en-US" sz="1600"/>
              <a:t>ARE THEY PERFORMING WORK SIMILAR TO WHAT OUR EMPLOYEES ARE DOING?</a:t>
            </a:r>
            <a:endParaRPr/>
          </a:p>
          <a:p>
            <a:pPr marL="0" lvl="0" indent="0" algn="l" rtl="0">
              <a:spcBef>
                <a:spcPts val="480"/>
              </a:spcBef>
              <a:spcAft>
                <a:spcPts val="0"/>
              </a:spcAft>
              <a:buNone/>
            </a:pPr>
            <a:endParaRPr sz="1600"/>
          </a:p>
          <a:p>
            <a:pPr marL="0" lvl="0" indent="0" algn="l" rtl="0">
              <a:spcBef>
                <a:spcPts val="480"/>
              </a:spcBef>
              <a:spcAft>
                <a:spcPts val="0"/>
              </a:spcAft>
              <a:buNone/>
            </a:pPr>
            <a:r>
              <a:rPr lang="en-US" sz="1600"/>
              <a:t>ANY OF THESE FACTORS WILL MAKE US LOOK CLOSER FOR ADDITIONAL INFORMATION. PERSONS WHO PROVIDE SERVICES TO MANY ORGANIZATIONS MAY BE MORE LIKELY TO BE CONSIDERED IC’S.</a:t>
            </a:r>
            <a:endParaRPr/>
          </a:p>
          <a:p>
            <a:pPr marL="0" lvl="0" indent="0" algn="l" rtl="0">
              <a:spcBef>
                <a:spcPts val="480"/>
              </a:spcBef>
              <a:spcAft>
                <a:spcPts val="0"/>
              </a:spcAft>
              <a:buNone/>
            </a:pPr>
            <a:endParaRPr sz="1600"/>
          </a:p>
        </p:txBody>
      </p:sp>
      <p:sp>
        <p:nvSpPr>
          <p:cNvPr id="100" name="Google Shape;100;p9:notes"/>
          <p:cNvSpPr txBox="1">
            <a:spLocks noGrp="1"/>
          </p:cNvSpPr>
          <p:nvPr>
            <p:ph type="sldNum" idx="12"/>
          </p:nvPr>
        </p:nvSpPr>
        <p:spPr>
          <a:xfrm>
            <a:off x="3978132" y="8846507"/>
            <a:ext cx="3043343" cy="461004"/>
          </a:xfrm>
          <a:prstGeom prst="rect">
            <a:avLst/>
          </a:prstGeom>
          <a:noFill/>
          <a:ln>
            <a:noFill/>
          </a:ln>
        </p:spPr>
        <p:txBody>
          <a:bodyPr spcFirstLastPara="1" wrap="square" lIns="93200" tIns="46600" rIns="93200" bIns="466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0:notes"/>
          <p:cNvSpPr txBox="1">
            <a:spLocks noGrp="1"/>
          </p:cNvSpPr>
          <p:nvPr>
            <p:ph type="body" idx="1"/>
          </p:nvPr>
        </p:nvSpPr>
        <p:spPr>
          <a:xfrm>
            <a:off x="702310" y="4420870"/>
            <a:ext cx="5620106" cy="4185597"/>
          </a:xfrm>
          <a:prstGeom prst="rect">
            <a:avLst/>
          </a:prstGeom>
        </p:spPr>
        <p:txBody>
          <a:bodyPr spcFirstLastPara="1" wrap="square" lIns="93200" tIns="46600" rIns="93200" bIns="46600" anchor="t" anchorCtr="0">
            <a:noAutofit/>
          </a:bodyPr>
          <a:lstStyle/>
          <a:p>
            <a:pPr marL="0" lvl="0" indent="0" algn="l" rtl="0">
              <a:spcBef>
                <a:spcPts val="360"/>
              </a:spcBef>
              <a:spcAft>
                <a:spcPts val="0"/>
              </a:spcAft>
              <a:buNone/>
            </a:pPr>
            <a:endParaRPr/>
          </a:p>
        </p:txBody>
      </p:sp>
      <p:sp>
        <p:nvSpPr>
          <p:cNvPr id="109" name="Google Shape;109;p10:notes"/>
          <p:cNvSpPr>
            <a:spLocks noGrp="1" noRot="1" noChangeAspect="1"/>
          </p:cNvSpPr>
          <p:nvPr>
            <p:ph type="sldImg" idx="2"/>
          </p:nvPr>
        </p:nvSpPr>
        <p:spPr>
          <a:xfrm>
            <a:off x="1182688" y="700088"/>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5:notes"/>
          <p:cNvSpPr>
            <a:spLocks noGrp="1" noRot="1" noChangeAspect="1"/>
          </p:cNvSpPr>
          <p:nvPr>
            <p:ph type="sldImg" idx="2"/>
          </p:nvPr>
        </p:nvSpPr>
        <p:spPr>
          <a:xfrm>
            <a:off x="1182688" y="700088"/>
            <a:ext cx="4657725" cy="34940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6" name="Google Shape;116;p15:notes"/>
          <p:cNvSpPr txBox="1">
            <a:spLocks noGrp="1"/>
          </p:cNvSpPr>
          <p:nvPr>
            <p:ph type="body" idx="1"/>
          </p:nvPr>
        </p:nvSpPr>
        <p:spPr>
          <a:xfrm>
            <a:off x="702310" y="4420870"/>
            <a:ext cx="5620106" cy="4185597"/>
          </a:xfrm>
          <a:prstGeom prst="rect">
            <a:avLst/>
          </a:prstGeom>
          <a:noFill/>
          <a:ln>
            <a:noFill/>
          </a:ln>
        </p:spPr>
        <p:txBody>
          <a:bodyPr spcFirstLastPara="1" wrap="square" lIns="93200" tIns="46600" rIns="93200" bIns="46600" anchor="t" anchorCtr="0">
            <a:normAutofit/>
          </a:bodyPr>
          <a:lstStyle/>
          <a:p>
            <a:pPr marL="0" lvl="0" indent="0" algn="l" rtl="0">
              <a:spcBef>
                <a:spcPts val="0"/>
              </a:spcBef>
              <a:spcAft>
                <a:spcPts val="0"/>
              </a:spcAft>
              <a:buNone/>
            </a:pPr>
            <a:r>
              <a:rPr lang="en-US" sz="2000"/>
              <a:t>The result of misclassifying a worker means a loss of revenue for State and Federal governments, a loss of benefits for the worker, and exposure to financial penalties or possible criminal charges for the university.</a:t>
            </a:r>
            <a:endParaRPr/>
          </a:p>
          <a:p>
            <a:pPr marL="0" lvl="0" indent="0" algn="l" rtl="0">
              <a:spcBef>
                <a:spcPts val="600"/>
              </a:spcBef>
              <a:spcAft>
                <a:spcPts val="0"/>
              </a:spcAft>
              <a:buNone/>
            </a:pPr>
            <a:r>
              <a:rPr lang="en-US" sz="2000"/>
              <a:t>In many States, agencies are sharing information in order to crack down on misclassification.</a:t>
            </a:r>
            <a:endParaRPr/>
          </a:p>
        </p:txBody>
      </p:sp>
      <p:sp>
        <p:nvSpPr>
          <p:cNvPr id="117" name="Google Shape;117;p15:notes"/>
          <p:cNvSpPr txBox="1">
            <a:spLocks noGrp="1"/>
          </p:cNvSpPr>
          <p:nvPr>
            <p:ph type="sldNum" idx="12"/>
          </p:nvPr>
        </p:nvSpPr>
        <p:spPr>
          <a:xfrm>
            <a:off x="3978132" y="8846507"/>
            <a:ext cx="3043343" cy="461004"/>
          </a:xfrm>
          <a:prstGeom prst="rect">
            <a:avLst/>
          </a:prstGeom>
          <a:noFill/>
          <a:ln>
            <a:noFill/>
          </a:ln>
        </p:spPr>
        <p:txBody>
          <a:bodyPr spcFirstLastPara="1" wrap="square" lIns="93200" tIns="46600" rIns="93200" bIns="466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6:notes"/>
          <p:cNvSpPr>
            <a:spLocks noGrp="1" noRot="1" noChangeAspect="1"/>
          </p:cNvSpPr>
          <p:nvPr>
            <p:ph type="sldImg" idx="2"/>
          </p:nvPr>
        </p:nvSpPr>
        <p:spPr>
          <a:xfrm>
            <a:off x="1182688" y="700088"/>
            <a:ext cx="4657725" cy="34940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3" name="Google Shape;123;p16:notes"/>
          <p:cNvSpPr txBox="1">
            <a:spLocks noGrp="1"/>
          </p:cNvSpPr>
          <p:nvPr>
            <p:ph type="body" idx="1"/>
          </p:nvPr>
        </p:nvSpPr>
        <p:spPr>
          <a:xfrm>
            <a:off x="702310" y="4420870"/>
            <a:ext cx="5620106" cy="4185597"/>
          </a:xfrm>
          <a:prstGeom prst="rect">
            <a:avLst/>
          </a:prstGeom>
          <a:noFill/>
          <a:ln>
            <a:noFill/>
          </a:ln>
        </p:spPr>
        <p:txBody>
          <a:bodyPr spcFirstLastPara="1" wrap="square" lIns="93200" tIns="46600" rIns="93200" bIns="46600" anchor="t" anchorCtr="0">
            <a:normAutofit/>
          </a:bodyPr>
          <a:lstStyle/>
          <a:p>
            <a:pPr marL="0" lvl="0" indent="0" algn="l" rtl="0">
              <a:spcBef>
                <a:spcPts val="0"/>
              </a:spcBef>
              <a:spcAft>
                <a:spcPts val="0"/>
              </a:spcAft>
              <a:buNone/>
            </a:pPr>
            <a:r>
              <a:rPr lang="en-US" sz="2000"/>
              <a:t>NYS Public Officers Law restricts Stony Brook from hiring former employees independent contractors for two years after termination. The rule is specific to the agency – Stony Brook to Stony Brook.  </a:t>
            </a:r>
            <a:endParaRPr/>
          </a:p>
          <a:p>
            <a:pPr marL="0" lvl="0" indent="0" algn="l" rtl="0">
              <a:spcBef>
                <a:spcPts val="600"/>
              </a:spcBef>
              <a:spcAft>
                <a:spcPts val="0"/>
              </a:spcAft>
              <a:buNone/>
            </a:pPr>
            <a:endParaRPr sz="2000"/>
          </a:p>
          <a:p>
            <a:pPr marL="0" lvl="0" indent="0" algn="l" rtl="0">
              <a:spcBef>
                <a:spcPts val="540"/>
              </a:spcBef>
              <a:spcAft>
                <a:spcPts val="0"/>
              </a:spcAft>
              <a:buNone/>
            </a:pPr>
            <a:r>
              <a:rPr lang="en-US" sz="1800" b="1"/>
              <a:t>SO, IF WE WANT TO INVITE A FORMER ALBANY PROFESSOR TO GIVE A LECTURE HERE AT STONY BROOK, THAT WOULD NOT BE PROHIBITED.</a:t>
            </a:r>
            <a:endParaRPr/>
          </a:p>
        </p:txBody>
      </p:sp>
      <p:sp>
        <p:nvSpPr>
          <p:cNvPr id="124" name="Google Shape;124;p16:notes"/>
          <p:cNvSpPr txBox="1">
            <a:spLocks noGrp="1"/>
          </p:cNvSpPr>
          <p:nvPr>
            <p:ph type="sldNum" idx="12"/>
          </p:nvPr>
        </p:nvSpPr>
        <p:spPr>
          <a:xfrm>
            <a:off x="3978132" y="8846507"/>
            <a:ext cx="3043343" cy="461004"/>
          </a:xfrm>
          <a:prstGeom prst="rect">
            <a:avLst/>
          </a:prstGeom>
          <a:noFill/>
          <a:ln>
            <a:noFill/>
          </a:ln>
        </p:spPr>
        <p:txBody>
          <a:bodyPr spcFirstLastPara="1" wrap="square" lIns="93200" tIns="46600" rIns="93200" bIns="466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BU Logo">
  <p:cSld name="SBU Logo">
    <p:spTree>
      <p:nvGrpSpPr>
        <p:cNvPr id="1" name="Shape 15"/>
        <p:cNvGrpSpPr/>
        <p:nvPr/>
      </p:nvGrpSpPr>
      <p:grpSpPr>
        <a:xfrm>
          <a:off x="0" y="0"/>
          <a:ext cx="0" cy="0"/>
          <a:chOff x="0" y="0"/>
          <a:chExt cx="0" cy="0"/>
        </a:xfrm>
      </p:grpSpPr>
      <p:pic>
        <p:nvPicPr>
          <p:cNvPr id="16" name="Google Shape;16;p40"/>
          <p:cNvPicPr preferRelativeResize="0"/>
          <p:nvPr/>
        </p:nvPicPr>
        <p:blipFill rotWithShape="1">
          <a:blip r:embed="rId2">
            <a:alphaModFix/>
          </a:blip>
          <a:srcRect/>
          <a:stretch/>
        </p:blipFill>
        <p:spPr>
          <a:xfrm>
            <a:off x="-19665" y="-5881"/>
            <a:ext cx="9163665" cy="6872211"/>
          </a:xfrm>
          <a:prstGeom prst="rect">
            <a:avLst/>
          </a:prstGeom>
          <a:noFill/>
          <a:ln>
            <a:noFill/>
          </a:ln>
        </p:spPr>
      </p:pic>
      <p:cxnSp>
        <p:nvCxnSpPr>
          <p:cNvPr id="17" name="Google Shape;17;p40"/>
          <p:cNvCxnSpPr/>
          <p:nvPr/>
        </p:nvCxnSpPr>
        <p:spPr>
          <a:xfrm>
            <a:off x="1769806" y="4657197"/>
            <a:ext cx="7374194" cy="181"/>
          </a:xfrm>
          <a:prstGeom prst="straightConnector1">
            <a:avLst/>
          </a:prstGeom>
          <a:noFill/>
          <a:ln w="19050" cap="flat" cmpd="sng">
            <a:solidFill>
              <a:schemeClr val="lt1"/>
            </a:solidFill>
            <a:prstDash val="dot"/>
            <a:round/>
            <a:headEnd type="none" w="sm" len="sm"/>
            <a:tailEnd type="none" w="sm" len="sm"/>
          </a:ln>
        </p:spPr>
      </p:cxnSp>
      <p:pic>
        <p:nvPicPr>
          <p:cNvPr id="18" name="Google Shape;18;p40"/>
          <p:cNvPicPr preferRelativeResize="0"/>
          <p:nvPr/>
        </p:nvPicPr>
        <p:blipFill rotWithShape="1">
          <a:blip r:embed="rId3">
            <a:alphaModFix/>
          </a:blip>
          <a:srcRect/>
          <a:stretch/>
        </p:blipFill>
        <p:spPr>
          <a:xfrm>
            <a:off x="1057377" y="1272796"/>
            <a:ext cx="4006236" cy="685081"/>
          </a:xfrm>
          <a:prstGeom prst="rect">
            <a:avLst/>
          </a:prstGeom>
          <a:noFill/>
          <a:ln>
            <a:noFill/>
          </a:ln>
        </p:spPr>
      </p:pic>
      <p:pic>
        <p:nvPicPr>
          <p:cNvPr id="19" name="Google Shape;19;p40"/>
          <p:cNvPicPr preferRelativeResize="0"/>
          <p:nvPr/>
        </p:nvPicPr>
        <p:blipFill rotWithShape="1">
          <a:blip r:embed="rId4">
            <a:alphaModFix/>
          </a:blip>
          <a:srcRect/>
          <a:stretch/>
        </p:blipFill>
        <p:spPr>
          <a:xfrm>
            <a:off x="1769805" y="2356161"/>
            <a:ext cx="5597465" cy="2091640"/>
          </a:xfrm>
          <a:prstGeom prst="rect">
            <a:avLst/>
          </a:prstGeom>
          <a:noFill/>
          <a:ln>
            <a:noFill/>
          </a:ln>
        </p:spPr>
      </p:pic>
      <p:sp>
        <p:nvSpPr>
          <p:cNvPr id="20" name="Google Shape;20;p40"/>
          <p:cNvSpPr txBox="1">
            <a:spLocks noGrp="1"/>
          </p:cNvSpPr>
          <p:nvPr>
            <p:ph type="body" idx="1"/>
          </p:nvPr>
        </p:nvSpPr>
        <p:spPr>
          <a:xfrm>
            <a:off x="1686846" y="4860050"/>
            <a:ext cx="6612962" cy="654046"/>
          </a:xfrm>
          <a:prstGeom prst="rect">
            <a:avLst/>
          </a:prstGeom>
          <a:noFill/>
          <a:ln>
            <a:noFill/>
          </a:ln>
        </p:spPr>
        <p:txBody>
          <a:bodyPr spcFirstLastPara="1" wrap="square" lIns="0" tIns="45700" rIns="91425" bIns="45700" anchor="t" anchorCtr="0">
            <a:normAutofit/>
          </a:bodyPr>
          <a:lstStyle>
            <a:lvl1pPr marL="457200" lvl="0" indent="-228600" algn="l">
              <a:lnSpc>
                <a:spcPct val="100000"/>
              </a:lnSpc>
              <a:spcBef>
                <a:spcPts val="0"/>
              </a:spcBef>
              <a:spcAft>
                <a:spcPts val="0"/>
              </a:spcAft>
              <a:buClr>
                <a:schemeClr val="lt1"/>
              </a:buClr>
              <a:buSzPts val="1400"/>
              <a:buNone/>
              <a:defRPr sz="1400" b="0" i="0">
                <a:solidFill>
                  <a:schemeClr val="lt1"/>
                </a:solidFill>
                <a:latin typeface="Arial"/>
                <a:ea typeface="Arial"/>
                <a:cs typeface="Arial"/>
                <a:sym typeface="Arial"/>
              </a:defRPr>
            </a:lvl1pPr>
            <a:lvl2pPr marL="914400" lvl="1" indent="-228600" algn="l">
              <a:spcBef>
                <a:spcPts val="400"/>
              </a:spcBef>
              <a:spcAft>
                <a:spcPts val="0"/>
              </a:spcAft>
              <a:buClr>
                <a:srgbClr val="888888"/>
              </a:buClr>
              <a:buSzPts val="2000"/>
              <a:buNone/>
              <a:defRPr sz="2000">
                <a:solidFill>
                  <a:srgbClr val="888888"/>
                </a:solidFill>
              </a:defRPr>
            </a:lvl2pPr>
            <a:lvl3pPr marL="1371600" lvl="2" indent="-228600" algn="l">
              <a:spcBef>
                <a:spcPts val="360"/>
              </a:spcBef>
              <a:spcAft>
                <a:spcPts val="0"/>
              </a:spcAft>
              <a:buClr>
                <a:srgbClr val="888888"/>
              </a:buClr>
              <a:buSzPts val="1800"/>
              <a:buNone/>
              <a:defRPr sz="1800">
                <a:solidFill>
                  <a:srgbClr val="888888"/>
                </a:solidFill>
              </a:defRPr>
            </a:lvl3pPr>
            <a:lvl4pPr marL="1828800" lvl="3" indent="-228600" algn="l">
              <a:spcBef>
                <a:spcPts val="320"/>
              </a:spcBef>
              <a:spcAft>
                <a:spcPts val="0"/>
              </a:spcAft>
              <a:buClr>
                <a:srgbClr val="888888"/>
              </a:buClr>
              <a:buSzPts val="1600"/>
              <a:buNone/>
              <a:defRPr sz="1600">
                <a:solidFill>
                  <a:srgbClr val="888888"/>
                </a:solidFill>
              </a:defRPr>
            </a:lvl4pPr>
            <a:lvl5pPr marL="2286000" lvl="4" indent="-228600" algn="l">
              <a:spcBef>
                <a:spcPts val="320"/>
              </a:spcBef>
              <a:spcAft>
                <a:spcPts val="0"/>
              </a:spcAft>
              <a:buClr>
                <a:srgbClr val="888888"/>
              </a:buClr>
              <a:buSzPts val="1600"/>
              <a:buNone/>
              <a:defRPr sz="1600">
                <a:solidFill>
                  <a:srgbClr val="888888"/>
                </a:solidFill>
              </a:defRPr>
            </a:lvl5pPr>
            <a:lvl6pPr marL="2743200" lvl="5" indent="-228600" algn="l">
              <a:spcBef>
                <a:spcPts val="320"/>
              </a:spcBef>
              <a:spcAft>
                <a:spcPts val="0"/>
              </a:spcAft>
              <a:buClr>
                <a:srgbClr val="888888"/>
              </a:buClr>
              <a:buSzPts val="1600"/>
              <a:buNone/>
              <a:defRPr sz="1600">
                <a:solidFill>
                  <a:srgbClr val="888888"/>
                </a:solidFill>
              </a:defRPr>
            </a:lvl6pPr>
            <a:lvl7pPr marL="3200400" lvl="6" indent="-228600" algn="l">
              <a:spcBef>
                <a:spcPts val="320"/>
              </a:spcBef>
              <a:spcAft>
                <a:spcPts val="0"/>
              </a:spcAft>
              <a:buClr>
                <a:srgbClr val="888888"/>
              </a:buClr>
              <a:buSzPts val="1600"/>
              <a:buNone/>
              <a:defRPr sz="1600">
                <a:solidFill>
                  <a:srgbClr val="888888"/>
                </a:solidFill>
              </a:defRPr>
            </a:lvl7pPr>
            <a:lvl8pPr marL="3657600" lvl="7" indent="-228600" algn="l">
              <a:spcBef>
                <a:spcPts val="320"/>
              </a:spcBef>
              <a:spcAft>
                <a:spcPts val="0"/>
              </a:spcAft>
              <a:buClr>
                <a:srgbClr val="888888"/>
              </a:buClr>
              <a:buSzPts val="1600"/>
              <a:buNone/>
              <a:defRPr sz="1600">
                <a:solidFill>
                  <a:srgbClr val="888888"/>
                </a:solidFill>
              </a:defRPr>
            </a:lvl8pPr>
            <a:lvl9pPr marL="4114800" lvl="8" indent="-228600" algn="l">
              <a:spcBef>
                <a:spcPts val="32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BU Left Bulleted Text">
  <p:cSld name="SBU Left Bulleted Text">
    <p:spTree>
      <p:nvGrpSpPr>
        <p:cNvPr id="1" name="Shape 21"/>
        <p:cNvGrpSpPr/>
        <p:nvPr/>
      </p:nvGrpSpPr>
      <p:grpSpPr>
        <a:xfrm>
          <a:off x="0" y="0"/>
          <a:ext cx="0" cy="0"/>
          <a:chOff x="0" y="0"/>
          <a:chExt cx="0" cy="0"/>
        </a:xfrm>
      </p:grpSpPr>
      <p:sp>
        <p:nvSpPr>
          <p:cNvPr id="22" name="Google Shape;22;p41"/>
          <p:cNvSpPr txBox="1">
            <a:spLocks noGrp="1"/>
          </p:cNvSpPr>
          <p:nvPr>
            <p:ph type="body" idx="1"/>
          </p:nvPr>
        </p:nvSpPr>
        <p:spPr>
          <a:xfrm>
            <a:off x="0" y="6362700"/>
            <a:ext cx="9144000" cy="495300"/>
          </a:xfrm>
          <a:prstGeom prst="rect">
            <a:avLst/>
          </a:prstGeom>
          <a:noFill/>
          <a:ln>
            <a:noFill/>
          </a:ln>
        </p:spPr>
        <p:txBody>
          <a:bodyPr spcFirstLastPara="1" wrap="square" lIns="0" tIns="45700" rIns="91425" bIns="45700" anchor="t" anchorCtr="0">
            <a:noAutofit/>
          </a:bodyPr>
          <a:lstStyle>
            <a:lvl1pPr marL="457200" lvl="0" indent="-228600" algn="ctr">
              <a:spcBef>
                <a:spcPts val="400"/>
              </a:spcBef>
              <a:spcAft>
                <a:spcPts val="0"/>
              </a:spcAft>
              <a:buClr>
                <a:srgbClr val="FFFFFF"/>
              </a:buClr>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41"/>
          <p:cNvSpPr txBox="1">
            <a:spLocks noGrp="1"/>
          </p:cNvSpPr>
          <p:nvPr>
            <p:ph type="body" idx="2"/>
          </p:nvPr>
        </p:nvSpPr>
        <p:spPr>
          <a:xfrm>
            <a:off x="457200" y="1367657"/>
            <a:ext cx="8229600" cy="4804543"/>
          </a:xfrm>
          <a:prstGeom prst="rect">
            <a:avLst/>
          </a:prstGeom>
          <a:noFill/>
          <a:ln>
            <a:noFill/>
          </a:ln>
        </p:spPr>
        <p:txBody>
          <a:bodyPr spcFirstLastPara="1" wrap="square" lIns="0" tIns="0" rIns="0" bIns="0" anchor="t" anchorCtr="0">
            <a:noAutofit/>
          </a:bodyPr>
          <a:lstStyle>
            <a:lvl1pPr marL="457200" lvl="0" indent="-228600" algn="l">
              <a:spcBef>
                <a:spcPts val="640"/>
              </a:spcBef>
              <a:spcAft>
                <a:spcPts val="0"/>
              </a:spcAft>
              <a:buClr>
                <a:srgbClr val="B60225"/>
              </a:buClr>
              <a:buSzPts val="3200"/>
              <a:buFont typeface="Helvetica Neue"/>
              <a:buNone/>
              <a:defRPr>
                <a:solidFill>
                  <a:srgbClr val="B60225"/>
                </a:solidFill>
              </a:defRPr>
            </a:lvl1pPr>
            <a:lvl2pPr marL="914400" lvl="1" indent="-381000" algn="l">
              <a:spcBef>
                <a:spcPts val="480"/>
              </a:spcBef>
              <a:spcAft>
                <a:spcPts val="0"/>
              </a:spcAft>
              <a:buClr>
                <a:srgbClr val="C03137"/>
              </a:buClr>
              <a:buSzPts val="2400"/>
              <a:buFont typeface="Arial"/>
              <a:buChar char="•"/>
              <a:defRPr sz="2400"/>
            </a:lvl2pPr>
            <a:lvl3pPr marL="1371600" lvl="2" indent="-381000" algn="l">
              <a:spcBef>
                <a:spcPts val="480"/>
              </a:spcBef>
              <a:spcAft>
                <a:spcPts val="0"/>
              </a:spcAft>
              <a:buClr>
                <a:schemeClr val="dk1"/>
              </a:buClr>
              <a:buSzPts val="2400"/>
              <a:buChar char="•"/>
              <a:defRPr/>
            </a:lvl3pPr>
            <a:lvl4pPr marL="1828800" lvl="3" indent="-355600" algn="l">
              <a:spcBef>
                <a:spcPts val="400"/>
              </a:spcBef>
              <a:spcAft>
                <a:spcPts val="0"/>
              </a:spcAft>
              <a:buClr>
                <a:schemeClr val="dk1"/>
              </a:buClr>
              <a:buSzPts val="2000"/>
              <a:buChar char="–"/>
              <a:defRPr/>
            </a:lvl4pPr>
            <a:lvl5pPr marL="2286000" lvl="4" indent="-355600" algn="l">
              <a:spcBef>
                <a:spcPts val="400"/>
              </a:spcBef>
              <a:spcAft>
                <a:spcPts val="0"/>
              </a:spcAft>
              <a:buClr>
                <a:schemeClr val="dk1"/>
              </a:buClr>
              <a:buSzPts val="20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1"/>
          <p:cNvSpPr txBox="1">
            <a:spLocks noGrp="1"/>
          </p:cNvSpPr>
          <p:nvPr>
            <p:ph type="body" idx="3"/>
          </p:nvPr>
        </p:nvSpPr>
        <p:spPr>
          <a:xfrm>
            <a:off x="4736270" y="464955"/>
            <a:ext cx="3950530" cy="381684"/>
          </a:xfrm>
          <a:prstGeom prst="rect">
            <a:avLst/>
          </a:prstGeom>
          <a:noFill/>
          <a:ln>
            <a:noFill/>
          </a:ln>
        </p:spPr>
        <p:txBody>
          <a:bodyPr spcFirstLastPara="1" wrap="square" lIns="0" tIns="45700" rIns="0" bIns="45700" anchor="t" anchorCtr="0">
            <a:noAutofit/>
          </a:bodyPr>
          <a:lstStyle>
            <a:lvl1pPr marL="457200" lvl="0" indent="-228600" algn="r">
              <a:spcBef>
                <a:spcPts val="300"/>
              </a:spcBef>
              <a:spcAft>
                <a:spcPts val="0"/>
              </a:spcAft>
              <a:buClr>
                <a:schemeClr val="dk1"/>
              </a:buClr>
              <a:buSzPts val="1500"/>
              <a:buFont typeface="Helvetica Neue"/>
              <a:buNone/>
              <a:defRPr sz="1500" cap="none">
                <a:solidFill>
                  <a:schemeClr val="dk1"/>
                </a:solidFill>
                <a:latin typeface="Helvetica Neue"/>
                <a:ea typeface="Helvetica Neue"/>
                <a:cs typeface="Helvetica Neue"/>
                <a:sym typeface="Helvetica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BU Centered Paragraph Text">
  <p:cSld name="SBU Centered Paragraph Text">
    <p:spTree>
      <p:nvGrpSpPr>
        <p:cNvPr id="1" name="Shape 25"/>
        <p:cNvGrpSpPr/>
        <p:nvPr/>
      </p:nvGrpSpPr>
      <p:grpSpPr>
        <a:xfrm>
          <a:off x="0" y="0"/>
          <a:ext cx="0" cy="0"/>
          <a:chOff x="0" y="0"/>
          <a:chExt cx="0" cy="0"/>
        </a:xfrm>
      </p:grpSpPr>
      <p:sp>
        <p:nvSpPr>
          <p:cNvPr id="26" name="Google Shape;26;p42"/>
          <p:cNvSpPr txBox="1">
            <a:spLocks noGrp="1"/>
          </p:cNvSpPr>
          <p:nvPr>
            <p:ph type="body" idx="1"/>
          </p:nvPr>
        </p:nvSpPr>
        <p:spPr>
          <a:xfrm>
            <a:off x="0" y="6362700"/>
            <a:ext cx="9144000" cy="495300"/>
          </a:xfrm>
          <a:prstGeom prst="rect">
            <a:avLst/>
          </a:prstGeom>
          <a:noFill/>
          <a:ln>
            <a:noFill/>
          </a:ln>
        </p:spPr>
        <p:txBody>
          <a:bodyPr spcFirstLastPara="1" wrap="square" lIns="0" tIns="45700" rIns="91425" bIns="45700" anchor="t" anchorCtr="0">
            <a:noAutofit/>
          </a:bodyPr>
          <a:lstStyle>
            <a:lvl1pPr marL="457200" lvl="0" indent="-228600" algn="ctr">
              <a:spcBef>
                <a:spcPts val="400"/>
              </a:spcBef>
              <a:spcAft>
                <a:spcPts val="0"/>
              </a:spcAft>
              <a:buClr>
                <a:srgbClr val="FFFFFF"/>
              </a:buClr>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42"/>
          <p:cNvSpPr txBox="1">
            <a:spLocks noGrp="1"/>
          </p:cNvSpPr>
          <p:nvPr>
            <p:ph type="body" idx="2"/>
          </p:nvPr>
        </p:nvSpPr>
        <p:spPr>
          <a:xfrm>
            <a:off x="4736270" y="464955"/>
            <a:ext cx="3950530" cy="381684"/>
          </a:xfrm>
          <a:prstGeom prst="rect">
            <a:avLst/>
          </a:prstGeom>
          <a:noFill/>
          <a:ln>
            <a:noFill/>
          </a:ln>
        </p:spPr>
        <p:txBody>
          <a:bodyPr spcFirstLastPara="1" wrap="square" lIns="0" tIns="45700" rIns="0" bIns="45700" anchor="t" anchorCtr="0">
            <a:noAutofit/>
          </a:bodyPr>
          <a:lstStyle>
            <a:lvl1pPr marL="457200" lvl="0" indent="-228600" algn="r">
              <a:spcBef>
                <a:spcPts val="300"/>
              </a:spcBef>
              <a:spcAft>
                <a:spcPts val="0"/>
              </a:spcAft>
              <a:buClr>
                <a:schemeClr val="dk1"/>
              </a:buClr>
              <a:buSzPts val="1500"/>
              <a:buFont typeface="Helvetica Neue"/>
              <a:buNone/>
              <a:defRPr sz="1500" cap="none">
                <a:solidFill>
                  <a:schemeClr val="dk1"/>
                </a:solidFill>
                <a:latin typeface="Helvetica Neue"/>
                <a:ea typeface="Helvetica Neue"/>
                <a:cs typeface="Helvetica Neue"/>
                <a:sym typeface="Helvetica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2"/>
          <p:cNvSpPr txBox="1">
            <a:spLocks noGrp="1"/>
          </p:cNvSpPr>
          <p:nvPr>
            <p:ph type="body" idx="3"/>
          </p:nvPr>
        </p:nvSpPr>
        <p:spPr>
          <a:xfrm>
            <a:off x="457200" y="1066801"/>
            <a:ext cx="8229600" cy="5207000"/>
          </a:xfrm>
          <a:prstGeom prst="rect">
            <a:avLst/>
          </a:prstGeom>
          <a:noFill/>
          <a:ln>
            <a:noFill/>
          </a:ln>
        </p:spPr>
        <p:txBody>
          <a:bodyPr spcFirstLastPara="1" wrap="square" lIns="0" tIns="0" rIns="0" bIns="0" anchor="ctr" anchorCtr="0">
            <a:noAutofit/>
          </a:bodyPr>
          <a:lstStyle>
            <a:lvl1pPr marL="457200" lvl="0" indent="-228600" algn="ctr">
              <a:spcBef>
                <a:spcPts val="640"/>
              </a:spcBef>
              <a:spcAft>
                <a:spcPts val="0"/>
              </a:spcAft>
              <a:buClr>
                <a:srgbClr val="B60225"/>
              </a:buClr>
              <a:buSzPts val="3200"/>
              <a:buFont typeface="Helvetica Neue"/>
              <a:buNone/>
              <a:defRPr>
                <a:solidFill>
                  <a:srgbClr val="B60225"/>
                </a:solidFill>
              </a:defRPr>
            </a:lvl1pPr>
            <a:lvl2pPr marL="914400" lvl="1" indent="-228600" algn="ctr">
              <a:spcBef>
                <a:spcPts val="480"/>
              </a:spcBef>
              <a:spcAft>
                <a:spcPts val="0"/>
              </a:spcAft>
              <a:buClr>
                <a:srgbClr val="C03137"/>
              </a:buClr>
              <a:buSzPts val="2400"/>
              <a:buFont typeface="Helvetica Neue"/>
              <a:buNone/>
              <a:defRPr sz="2400"/>
            </a:lvl2pPr>
            <a:lvl3pPr marL="1371600" lvl="2" indent="-228600" algn="ctr">
              <a:spcBef>
                <a:spcPts val="480"/>
              </a:spcBef>
              <a:spcAft>
                <a:spcPts val="0"/>
              </a:spcAft>
              <a:buClr>
                <a:schemeClr val="dk1"/>
              </a:buClr>
              <a:buSzPts val="2400"/>
              <a:buFont typeface="Helvetica Neue"/>
              <a:buNone/>
              <a:defRPr/>
            </a:lvl3pPr>
            <a:lvl4pPr marL="1828800" lvl="3" indent="-228600" algn="ctr">
              <a:spcBef>
                <a:spcPts val="400"/>
              </a:spcBef>
              <a:spcAft>
                <a:spcPts val="0"/>
              </a:spcAft>
              <a:buClr>
                <a:schemeClr val="dk1"/>
              </a:buClr>
              <a:buSzPts val="2000"/>
              <a:buFont typeface="Helvetica Neue"/>
              <a:buNone/>
              <a:defRPr/>
            </a:lvl4pPr>
            <a:lvl5pPr marL="2286000" lvl="4" indent="-228600" algn="ctr">
              <a:spcBef>
                <a:spcPts val="400"/>
              </a:spcBef>
              <a:spcAft>
                <a:spcPts val="0"/>
              </a:spcAft>
              <a:buClr>
                <a:schemeClr val="dk1"/>
              </a:buClr>
              <a:buSzPts val="2000"/>
              <a:buFont typeface="Helvetica Neue"/>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43"/>
          <p:cNvSpPr txBox="1">
            <a:spLocks noGrp="1"/>
          </p:cNvSpPr>
          <p:nvPr>
            <p:ph type="title"/>
          </p:nvPr>
        </p:nvSpPr>
        <p:spPr>
          <a:xfrm>
            <a:off x="1945201" y="624110"/>
            <a:ext cx="6589199" cy="128089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1pPr>
            <a:lvl2pPr marR="0" lvl="1"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2pPr>
            <a:lvl3pPr marR="0" lvl="2"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3pPr>
            <a:lvl4pPr marR="0" lvl="3"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4pPr>
            <a:lvl5pPr marR="0" lvl="4"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5pPr>
            <a:lvl6pPr marR="0" lvl="5"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6pPr>
            <a:lvl7pPr marR="0" lvl="6"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7pPr>
            <a:lvl8pPr marR="0" lvl="7"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8pPr>
            <a:lvl9pPr marR="0" lvl="8"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9pPr>
          </a:lstStyle>
          <a:p>
            <a:endParaRPr/>
          </a:p>
        </p:txBody>
      </p:sp>
      <p:sp>
        <p:nvSpPr>
          <p:cNvPr id="31" name="Google Shape;31;p43"/>
          <p:cNvSpPr txBox="1">
            <a:spLocks noGrp="1"/>
          </p:cNvSpPr>
          <p:nvPr>
            <p:ph type="body" idx="1"/>
          </p:nvPr>
        </p:nvSpPr>
        <p:spPr>
          <a:xfrm>
            <a:off x="1942415" y="2133600"/>
            <a:ext cx="6591985" cy="3777622"/>
          </a:xfrm>
          <a:prstGeom prst="rect">
            <a:avLst/>
          </a:prstGeom>
          <a:noFill/>
          <a:ln>
            <a:noFill/>
          </a:ln>
        </p:spPr>
        <p:txBody>
          <a:bodyPr spcFirstLastPara="1" wrap="square" lIns="0"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43"/>
          <p:cNvSpPr txBox="1">
            <a:spLocks noGrp="1"/>
          </p:cNvSpPr>
          <p:nvPr>
            <p:ph type="dt" idx="10"/>
          </p:nvPr>
        </p:nvSpPr>
        <p:spPr>
          <a:xfrm>
            <a:off x="7772400" y="6135688"/>
            <a:ext cx="766763" cy="369887"/>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3" name="Google Shape;33;p43"/>
          <p:cNvSpPr txBox="1">
            <a:spLocks noGrp="1"/>
          </p:cNvSpPr>
          <p:nvPr>
            <p:ph type="ftr" idx="11"/>
          </p:nvPr>
        </p:nvSpPr>
        <p:spPr>
          <a:xfrm>
            <a:off x="1943100" y="6135688"/>
            <a:ext cx="5716588"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4" name="Google Shape;34;p43"/>
          <p:cNvSpPr txBox="1">
            <a:spLocks noGrp="1"/>
          </p:cNvSpPr>
          <p:nvPr>
            <p:ph type="sldNum" idx="12"/>
          </p:nvPr>
        </p:nvSpPr>
        <p:spPr>
          <a:xfrm>
            <a:off x="511175" y="787400"/>
            <a:ext cx="585788"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0" marR="0" lvl="1" indent="0" algn="l" rtl="0">
              <a:spcBef>
                <a:spcPts val="0"/>
              </a:spcBef>
              <a:spcAft>
                <a:spcPts val="0"/>
              </a:spcAft>
              <a:buNone/>
              <a:defRPr sz="1800">
                <a:solidFill>
                  <a:schemeClr val="dk1"/>
                </a:solidFill>
                <a:latin typeface="Arial"/>
                <a:ea typeface="Arial"/>
                <a:cs typeface="Arial"/>
                <a:sym typeface="Arial"/>
              </a:defRPr>
            </a:lvl2pPr>
            <a:lvl3pPr marL="0" marR="0" lvl="2" indent="0" algn="l" rtl="0">
              <a:spcBef>
                <a:spcPts val="0"/>
              </a:spcBef>
              <a:spcAft>
                <a:spcPts val="0"/>
              </a:spcAft>
              <a:buNone/>
              <a:defRPr sz="1800">
                <a:solidFill>
                  <a:schemeClr val="dk1"/>
                </a:solidFill>
                <a:latin typeface="Arial"/>
                <a:ea typeface="Arial"/>
                <a:cs typeface="Arial"/>
                <a:sym typeface="Arial"/>
              </a:defRPr>
            </a:lvl3pPr>
            <a:lvl4pPr marL="0" marR="0" lvl="3" indent="0" algn="l" rtl="0">
              <a:spcBef>
                <a:spcPts val="0"/>
              </a:spcBef>
              <a:spcAft>
                <a:spcPts val="0"/>
              </a:spcAft>
              <a:buNone/>
              <a:defRPr sz="1800">
                <a:solidFill>
                  <a:schemeClr val="dk1"/>
                </a:solidFill>
                <a:latin typeface="Arial"/>
                <a:ea typeface="Arial"/>
                <a:cs typeface="Arial"/>
                <a:sym typeface="Arial"/>
              </a:defRPr>
            </a:lvl4pPr>
            <a:lvl5pPr marL="0" marR="0" lvl="4" indent="0" algn="l" rtl="0">
              <a:spcBef>
                <a:spcPts val="0"/>
              </a:spcBef>
              <a:spcAft>
                <a:spcPts val="0"/>
              </a:spcAft>
              <a:buNone/>
              <a:defRPr sz="1800">
                <a:solidFill>
                  <a:schemeClr val="dk1"/>
                </a:solidFill>
                <a:latin typeface="Arial"/>
                <a:ea typeface="Arial"/>
                <a:cs typeface="Arial"/>
                <a:sym typeface="Arial"/>
              </a:defRPr>
            </a:lvl5pPr>
            <a:lvl6pPr marL="0" marR="0" lvl="5" indent="0" algn="l" rtl="0">
              <a:spcBef>
                <a:spcPts val="0"/>
              </a:spcBef>
              <a:spcAft>
                <a:spcPts val="0"/>
              </a:spcAft>
              <a:buNone/>
              <a:defRPr sz="1800">
                <a:solidFill>
                  <a:schemeClr val="dk1"/>
                </a:solidFill>
                <a:latin typeface="Arial"/>
                <a:ea typeface="Arial"/>
                <a:cs typeface="Arial"/>
                <a:sym typeface="Arial"/>
              </a:defRPr>
            </a:lvl6pPr>
            <a:lvl7pPr marL="0" marR="0" lvl="6" indent="0" algn="l" rtl="0">
              <a:spcBef>
                <a:spcPts val="0"/>
              </a:spcBef>
              <a:spcAft>
                <a:spcPts val="0"/>
              </a:spcAft>
              <a:buNone/>
              <a:defRPr sz="1800">
                <a:solidFill>
                  <a:schemeClr val="dk1"/>
                </a:solidFill>
                <a:latin typeface="Arial"/>
                <a:ea typeface="Arial"/>
                <a:cs typeface="Arial"/>
                <a:sym typeface="Arial"/>
              </a:defRPr>
            </a:lvl7pPr>
            <a:lvl8pPr marL="0" marR="0" lvl="7" indent="0" algn="l" rtl="0">
              <a:spcBef>
                <a:spcPts val="0"/>
              </a:spcBef>
              <a:spcAft>
                <a:spcPts val="0"/>
              </a:spcAft>
              <a:buNone/>
              <a:defRPr sz="1800">
                <a:solidFill>
                  <a:schemeClr val="dk1"/>
                </a:solidFill>
                <a:latin typeface="Arial"/>
                <a:ea typeface="Arial"/>
                <a:cs typeface="Arial"/>
                <a:sym typeface="Arial"/>
              </a:defRPr>
            </a:lvl8pPr>
            <a:lvl9pPr marL="0" marR="0" lvl="8" indent="0" algn="l" rtl="0">
              <a:spcBef>
                <a:spcPts val="0"/>
              </a:spcBef>
              <a:spcAft>
                <a:spcPts val="0"/>
              </a:spcAft>
              <a:buNone/>
              <a:defRPr sz="1800">
                <a:solidFill>
                  <a:schemeClr val="dk1"/>
                </a:solidFill>
                <a:latin typeface="Arial"/>
                <a:ea typeface="Arial"/>
                <a:cs typeface="Arial"/>
                <a:sym typeface="Arial"/>
              </a:defRPr>
            </a:lvl9pPr>
          </a:lstStyle>
          <a:p>
            <a:pPr marL="0" lvl="0" indent="0" algn="l" rtl="0">
              <a:spcBef>
                <a:spcPts val="0"/>
              </a:spcBef>
              <a:spcAft>
                <a:spcPts val="0"/>
              </a:spcAft>
              <a:buNone/>
            </a:pPr>
            <a:r>
              <a:rPr lang="en-US"/>
              <a:t>1</a:t>
            </a:r>
            <a:endParaRPr sz="140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BU Title Slide">
  <p:cSld name="1_SBU Title Slide">
    <p:spTree>
      <p:nvGrpSpPr>
        <p:cNvPr id="1" name="Shape 35"/>
        <p:cNvGrpSpPr/>
        <p:nvPr/>
      </p:nvGrpSpPr>
      <p:grpSpPr>
        <a:xfrm>
          <a:off x="0" y="0"/>
          <a:ext cx="0" cy="0"/>
          <a:chOff x="0" y="0"/>
          <a:chExt cx="0" cy="0"/>
        </a:xfrm>
      </p:grpSpPr>
      <p:pic>
        <p:nvPicPr>
          <p:cNvPr id="36" name="Google Shape;36;p44"/>
          <p:cNvPicPr preferRelativeResize="0"/>
          <p:nvPr/>
        </p:nvPicPr>
        <p:blipFill rotWithShape="1">
          <a:blip r:embed="rId2">
            <a:alphaModFix/>
          </a:blip>
          <a:srcRect/>
          <a:stretch/>
        </p:blipFill>
        <p:spPr>
          <a:xfrm>
            <a:off x="-19665" y="-5881"/>
            <a:ext cx="9163665" cy="6872211"/>
          </a:xfrm>
          <a:prstGeom prst="rect">
            <a:avLst/>
          </a:prstGeom>
          <a:noFill/>
          <a:ln>
            <a:noFill/>
          </a:ln>
        </p:spPr>
      </p:pic>
      <p:sp>
        <p:nvSpPr>
          <p:cNvPr id="37" name="Google Shape;37;p44"/>
          <p:cNvSpPr txBox="1">
            <a:spLocks noGrp="1"/>
          </p:cNvSpPr>
          <p:nvPr>
            <p:ph type="title"/>
          </p:nvPr>
        </p:nvSpPr>
        <p:spPr>
          <a:xfrm>
            <a:off x="530837" y="1904962"/>
            <a:ext cx="7886700" cy="3052788"/>
          </a:xfrm>
          <a:prstGeom prst="rect">
            <a:avLst/>
          </a:prstGeom>
          <a:noFill/>
          <a:ln>
            <a:noFill/>
          </a:ln>
        </p:spPr>
        <p:txBody>
          <a:bodyPr spcFirstLastPara="1" wrap="square" lIns="91425" tIns="45700" rIns="91425" bIns="45700" anchor="t" anchorCtr="0">
            <a:noAutofit/>
          </a:bodyPr>
          <a:lstStyle>
            <a:lvl1pPr marR="0" lvl="0" algn="r" rtl="0">
              <a:lnSpc>
                <a:spcPct val="70000"/>
              </a:lnSpc>
              <a:spcBef>
                <a:spcPts val="0"/>
              </a:spcBef>
              <a:spcAft>
                <a:spcPts val="0"/>
              </a:spcAft>
              <a:buSzPts val="1400"/>
              <a:buNone/>
              <a:defRPr sz="6000" b="0" i="0" u="none" strike="noStrike" cap="none" baseline="30000">
                <a:solidFill>
                  <a:schemeClr val="lt1"/>
                </a:solidFill>
                <a:latin typeface="Arial"/>
                <a:ea typeface="Arial"/>
                <a:cs typeface="Arial"/>
                <a:sym typeface="Arial"/>
              </a:defRPr>
            </a:lvl1pPr>
            <a:lvl2pPr marR="0" lvl="1"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2pPr>
            <a:lvl3pPr marR="0" lvl="2"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3pPr>
            <a:lvl4pPr marR="0" lvl="3"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4pPr>
            <a:lvl5pPr marR="0" lvl="4"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5pPr>
            <a:lvl6pPr marR="0" lvl="5"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6pPr>
            <a:lvl7pPr marR="0" lvl="6"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7pPr>
            <a:lvl8pPr marR="0" lvl="7"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8pPr>
            <a:lvl9pPr marR="0" lvl="8"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9pPr>
          </a:lstStyle>
          <a:p>
            <a:endParaRPr/>
          </a:p>
        </p:txBody>
      </p:sp>
      <p:sp>
        <p:nvSpPr>
          <p:cNvPr id="38" name="Google Shape;38;p44"/>
          <p:cNvSpPr txBox="1">
            <a:spLocks noGrp="1"/>
          </p:cNvSpPr>
          <p:nvPr>
            <p:ph type="sldNum" idx="12"/>
          </p:nvPr>
        </p:nvSpPr>
        <p:spPr>
          <a:xfrm>
            <a:off x="6526774" y="6429217"/>
            <a:ext cx="20574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b="1" i="0">
                <a:solidFill>
                  <a:schemeClr val="lt1"/>
                </a:solidFill>
                <a:latin typeface="Arial"/>
                <a:ea typeface="Arial"/>
                <a:cs typeface="Arial"/>
                <a:sym typeface="Arial"/>
              </a:defRPr>
            </a:lvl1pPr>
            <a:lvl2pPr marL="0" marR="0" lvl="1" indent="0" algn="r" rtl="0">
              <a:spcBef>
                <a:spcPts val="0"/>
              </a:spcBef>
              <a:spcAft>
                <a:spcPts val="0"/>
              </a:spcAft>
              <a:buNone/>
              <a:defRPr sz="1000" b="1" i="0">
                <a:solidFill>
                  <a:schemeClr val="lt1"/>
                </a:solidFill>
                <a:latin typeface="Arial"/>
                <a:ea typeface="Arial"/>
                <a:cs typeface="Arial"/>
                <a:sym typeface="Arial"/>
              </a:defRPr>
            </a:lvl2pPr>
            <a:lvl3pPr marL="0" marR="0" lvl="2" indent="0" algn="r" rtl="0">
              <a:spcBef>
                <a:spcPts val="0"/>
              </a:spcBef>
              <a:spcAft>
                <a:spcPts val="0"/>
              </a:spcAft>
              <a:buNone/>
              <a:defRPr sz="1000" b="1" i="0">
                <a:solidFill>
                  <a:schemeClr val="lt1"/>
                </a:solidFill>
                <a:latin typeface="Arial"/>
                <a:ea typeface="Arial"/>
                <a:cs typeface="Arial"/>
                <a:sym typeface="Arial"/>
              </a:defRPr>
            </a:lvl3pPr>
            <a:lvl4pPr marL="0" marR="0" lvl="3" indent="0" algn="r" rtl="0">
              <a:spcBef>
                <a:spcPts val="0"/>
              </a:spcBef>
              <a:spcAft>
                <a:spcPts val="0"/>
              </a:spcAft>
              <a:buNone/>
              <a:defRPr sz="1000" b="1" i="0">
                <a:solidFill>
                  <a:schemeClr val="lt1"/>
                </a:solidFill>
                <a:latin typeface="Arial"/>
                <a:ea typeface="Arial"/>
                <a:cs typeface="Arial"/>
                <a:sym typeface="Arial"/>
              </a:defRPr>
            </a:lvl4pPr>
            <a:lvl5pPr marL="0" marR="0" lvl="4" indent="0" algn="r" rtl="0">
              <a:spcBef>
                <a:spcPts val="0"/>
              </a:spcBef>
              <a:spcAft>
                <a:spcPts val="0"/>
              </a:spcAft>
              <a:buNone/>
              <a:defRPr sz="1000" b="1" i="0">
                <a:solidFill>
                  <a:schemeClr val="lt1"/>
                </a:solidFill>
                <a:latin typeface="Arial"/>
                <a:ea typeface="Arial"/>
                <a:cs typeface="Arial"/>
                <a:sym typeface="Arial"/>
              </a:defRPr>
            </a:lvl5pPr>
            <a:lvl6pPr marL="0" marR="0" lvl="5" indent="0" algn="r" rtl="0">
              <a:spcBef>
                <a:spcPts val="0"/>
              </a:spcBef>
              <a:spcAft>
                <a:spcPts val="0"/>
              </a:spcAft>
              <a:buNone/>
              <a:defRPr sz="1000" b="1" i="0">
                <a:solidFill>
                  <a:schemeClr val="lt1"/>
                </a:solidFill>
                <a:latin typeface="Arial"/>
                <a:ea typeface="Arial"/>
                <a:cs typeface="Arial"/>
                <a:sym typeface="Arial"/>
              </a:defRPr>
            </a:lvl6pPr>
            <a:lvl7pPr marL="0" marR="0" lvl="6" indent="0" algn="r" rtl="0">
              <a:spcBef>
                <a:spcPts val="0"/>
              </a:spcBef>
              <a:spcAft>
                <a:spcPts val="0"/>
              </a:spcAft>
              <a:buNone/>
              <a:defRPr sz="1000" b="1" i="0">
                <a:solidFill>
                  <a:schemeClr val="lt1"/>
                </a:solidFill>
                <a:latin typeface="Arial"/>
                <a:ea typeface="Arial"/>
                <a:cs typeface="Arial"/>
                <a:sym typeface="Arial"/>
              </a:defRPr>
            </a:lvl7pPr>
            <a:lvl8pPr marL="0" marR="0" lvl="7" indent="0" algn="r" rtl="0">
              <a:spcBef>
                <a:spcPts val="0"/>
              </a:spcBef>
              <a:spcAft>
                <a:spcPts val="0"/>
              </a:spcAft>
              <a:buNone/>
              <a:defRPr sz="1000" b="1" i="0">
                <a:solidFill>
                  <a:schemeClr val="lt1"/>
                </a:solidFill>
                <a:latin typeface="Arial"/>
                <a:ea typeface="Arial"/>
                <a:cs typeface="Arial"/>
                <a:sym typeface="Arial"/>
              </a:defRPr>
            </a:lvl8pPr>
            <a:lvl9pPr marL="0" marR="0" lvl="8" indent="0" algn="r" rtl="0">
              <a:spcBef>
                <a:spcPts val="0"/>
              </a:spcBef>
              <a:spcAft>
                <a:spcPts val="0"/>
              </a:spcAft>
              <a:buNone/>
              <a:defRPr sz="1000" b="1" i="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44"/>
          <p:cNvPicPr preferRelativeResize="0"/>
          <p:nvPr/>
        </p:nvPicPr>
        <p:blipFill rotWithShape="1">
          <a:blip r:embed="rId3">
            <a:alphaModFix/>
          </a:blip>
          <a:srcRect/>
          <a:stretch/>
        </p:blipFill>
        <p:spPr>
          <a:xfrm>
            <a:off x="628650" y="6360394"/>
            <a:ext cx="780725" cy="292042"/>
          </a:xfrm>
          <a:prstGeom prst="rect">
            <a:avLst/>
          </a:prstGeom>
          <a:noFill/>
          <a:ln>
            <a:noFill/>
          </a:ln>
        </p:spPr>
      </p:pic>
      <p:pic>
        <p:nvPicPr>
          <p:cNvPr id="40" name="Google Shape;40;p44"/>
          <p:cNvPicPr preferRelativeResize="0"/>
          <p:nvPr/>
        </p:nvPicPr>
        <p:blipFill rotWithShape="1">
          <a:blip r:embed="rId4">
            <a:alphaModFix/>
          </a:blip>
          <a:srcRect/>
          <a:stretch/>
        </p:blipFill>
        <p:spPr>
          <a:xfrm>
            <a:off x="628650" y="197984"/>
            <a:ext cx="1867979" cy="319431"/>
          </a:xfrm>
          <a:prstGeom prst="rect">
            <a:avLst/>
          </a:prstGeom>
          <a:noFill/>
          <a:ln>
            <a:noFill/>
          </a:ln>
        </p:spPr>
      </p:pic>
      <p:cxnSp>
        <p:nvCxnSpPr>
          <p:cNvPr id="41" name="Google Shape;41;p44"/>
          <p:cNvCxnSpPr/>
          <p:nvPr/>
        </p:nvCxnSpPr>
        <p:spPr>
          <a:xfrm>
            <a:off x="628650" y="6241200"/>
            <a:ext cx="7890681" cy="0"/>
          </a:xfrm>
          <a:prstGeom prst="straightConnector1">
            <a:avLst/>
          </a:prstGeom>
          <a:noFill/>
          <a:ln w="19050" cap="flat" cmpd="sng">
            <a:solidFill>
              <a:schemeClr val="lt1"/>
            </a:solidFill>
            <a:prstDash val="dot"/>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BU Full Page Photo">
  <p:cSld name="SBU Full Page Photo">
    <p:spTree>
      <p:nvGrpSpPr>
        <p:cNvPr id="1" name="Shape 42"/>
        <p:cNvGrpSpPr/>
        <p:nvPr/>
      </p:nvGrpSpPr>
      <p:grpSpPr>
        <a:xfrm>
          <a:off x="0" y="0"/>
          <a:ext cx="0" cy="0"/>
          <a:chOff x="0" y="0"/>
          <a:chExt cx="0" cy="0"/>
        </a:xfrm>
      </p:grpSpPr>
      <p:cxnSp>
        <p:nvCxnSpPr>
          <p:cNvPr id="43" name="Google Shape;43;p45"/>
          <p:cNvCxnSpPr/>
          <p:nvPr/>
        </p:nvCxnSpPr>
        <p:spPr>
          <a:xfrm>
            <a:off x="0" y="1082675"/>
            <a:ext cx="9144000" cy="1588"/>
          </a:xfrm>
          <a:prstGeom prst="straightConnector1">
            <a:avLst/>
          </a:prstGeom>
          <a:noFill/>
          <a:ln w="12700" cap="flat" cmpd="sng">
            <a:solidFill>
              <a:srgbClr val="B60225"/>
            </a:solidFill>
            <a:prstDash val="solid"/>
            <a:round/>
            <a:headEnd type="none" w="sm" len="sm"/>
            <a:tailEnd type="none" w="sm" len="sm"/>
          </a:ln>
        </p:spPr>
      </p:cxnSp>
      <p:sp>
        <p:nvSpPr>
          <p:cNvPr id="44" name="Google Shape;44;p45"/>
          <p:cNvSpPr txBox="1">
            <a:spLocks noGrp="1"/>
          </p:cNvSpPr>
          <p:nvPr>
            <p:ph type="body" idx="1"/>
          </p:nvPr>
        </p:nvSpPr>
        <p:spPr>
          <a:xfrm>
            <a:off x="4736270" y="464955"/>
            <a:ext cx="3950530" cy="381684"/>
          </a:xfrm>
          <a:prstGeom prst="rect">
            <a:avLst/>
          </a:prstGeom>
          <a:noFill/>
          <a:ln>
            <a:noFill/>
          </a:ln>
        </p:spPr>
        <p:txBody>
          <a:bodyPr spcFirstLastPara="1" wrap="square" lIns="0" tIns="45700" rIns="0" bIns="45700" anchor="t" anchorCtr="0">
            <a:noAutofit/>
          </a:bodyPr>
          <a:lstStyle>
            <a:lvl1pPr marL="457200" lvl="0" indent="-228600" algn="r">
              <a:spcBef>
                <a:spcPts val="300"/>
              </a:spcBef>
              <a:spcAft>
                <a:spcPts val="0"/>
              </a:spcAft>
              <a:buClr>
                <a:schemeClr val="dk1"/>
              </a:buClr>
              <a:buSzPts val="1500"/>
              <a:buFont typeface="Helvetica Neue"/>
              <a:buNone/>
              <a:defRPr sz="1500" cap="none">
                <a:solidFill>
                  <a:schemeClr val="dk1"/>
                </a:solidFill>
                <a:latin typeface="Helvetica Neue"/>
                <a:ea typeface="Helvetica Neue"/>
                <a:cs typeface="Helvetica Neue"/>
                <a:sym typeface="Helvetica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5" name="Google Shape;45;p45"/>
          <p:cNvSpPr txBox="1">
            <a:spLocks noGrp="1"/>
          </p:cNvSpPr>
          <p:nvPr>
            <p:ph type="body" idx="2"/>
          </p:nvPr>
        </p:nvSpPr>
        <p:spPr>
          <a:xfrm>
            <a:off x="0" y="6288062"/>
            <a:ext cx="9144000" cy="467416"/>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Clr>
                <a:srgbClr val="FFFFFF"/>
              </a:buClr>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6" name="Google Shape;46;p45"/>
          <p:cNvSpPr>
            <a:spLocks noGrp="1"/>
          </p:cNvSpPr>
          <p:nvPr>
            <p:ph type="pic" idx="3"/>
          </p:nvPr>
        </p:nvSpPr>
        <p:spPr>
          <a:xfrm>
            <a:off x="0" y="1091259"/>
            <a:ext cx="9144000" cy="5205623"/>
          </a:xfrm>
          <a:prstGeom prst="rect">
            <a:avLst/>
          </a:prstGeom>
          <a:solidFill>
            <a:srgbClr val="D8D8D8"/>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BU Title Slide">
  <p:cSld name="SBU Title Slide">
    <p:spTree>
      <p:nvGrpSpPr>
        <p:cNvPr id="1" name="Shape 47"/>
        <p:cNvGrpSpPr/>
        <p:nvPr/>
      </p:nvGrpSpPr>
      <p:grpSpPr>
        <a:xfrm>
          <a:off x="0" y="0"/>
          <a:ext cx="0" cy="0"/>
          <a:chOff x="0" y="0"/>
          <a:chExt cx="0" cy="0"/>
        </a:xfrm>
      </p:grpSpPr>
      <p:sp>
        <p:nvSpPr>
          <p:cNvPr id="48" name="Google Shape;48;p46"/>
          <p:cNvSpPr txBox="1">
            <a:spLocks noGrp="1"/>
          </p:cNvSpPr>
          <p:nvPr>
            <p:ph type="body" idx="1"/>
          </p:nvPr>
        </p:nvSpPr>
        <p:spPr>
          <a:xfrm>
            <a:off x="0" y="6362700"/>
            <a:ext cx="9144000" cy="495300"/>
          </a:xfrm>
          <a:prstGeom prst="rect">
            <a:avLst/>
          </a:prstGeom>
          <a:noFill/>
          <a:ln>
            <a:noFill/>
          </a:ln>
        </p:spPr>
        <p:txBody>
          <a:bodyPr spcFirstLastPara="1" wrap="square" lIns="0" tIns="45700" rIns="91425" bIns="45700" anchor="t" anchorCtr="0">
            <a:noAutofit/>
          </a:bodyPr>
          <a:lstStyle>
            <a:lvl1pPr marL="457200" lvl="0" indent="-228600" algn="ctr">
              <a:spcBef>
                <a:spcPts val="400"/>
              </a:spcBef>
              <a:spcAft>
                <a:spcPts val="0"/>
              </a:spcAft>
              <a:buClr>
                <a:srgbClr val="FFFFFF"/>
              </a:buClr>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9" name="Google Shape;49;p46"/>
          <p:cNvSpPr txBox="1">
            <a:spLocks noGrp="1"/>
          </p:cNvSpPr>
          <p:nvPr>
            <p:ph type="body" idx="2"/>
          </p:nvPr>
        </p:nvSpPr>
        <p:spPr>
          <a:xfrm>
            <a:off x="457200" y="1066800"/>
            <a:ext cx="8229600" cy="5211917"/>
          </a:xfrm>
          <a:prstGeom prst="rect">
            <a:avLst/>
          </a:prstGeom>
          <a:noFill/>
          <a:ln>
            <a:noFill/>
          </a:ln>
        </p:spPr>
        <p:txBody>
          <a:bodyPr spcFirstLastPara="1" wrap="square" lIns="0" tIns="0" rIns="0" bIns="0" anchor="ctr" anchorCtr="0">
            <a:noAutofit/>
          </a:bodyPr>
          <a:lstStyle>
            <a:lvl1pPr marL="457200" lvl="0" indent="-228600" algn="ctr">
              <a:spcBef>
                <a:spcPts val="880"/>
              </a:spcBef>
              <a:spcAft>
                <a:spcPts val="0"/>
              </a:spcAft>
              <a:buClr>
                <a:srgbClr val="B60225"/>
              </a:buClr>
              <a:buSzPts val="4400"/>
              <a:buFont typeface="Helvetica Neue"/>
              <a:buNone/>
              <a:defRPr sz="4400">
                <a:solidFill>
                  <a:srgbClr val="B60225"/>
                </a:solidFill>
              </a:defRPr>
            </a:lvl1pPr>
            <a:lvl2pPr marL="914400" lvl="1" indent="-228600" algn="ctr">
              <a:spcBef>
                <a:spcPts val="480"/>
              </a:spcBef>
              <a:spcAft>
                <a:spcPts val="0"/>
              </a:spcAft>
              <a:buClr>
                <a:srgbClr val="C03137"/>
              </a:buClr>
              <a:buSzPts val="2400"/>
              <a:buFont typeface="Helvetica Neue"/>
              <a:buNone/>
              <a:defRPr sz="2400"/>
            </a:lvl2pPr>
            <a:lvl3pPr marL="1371600" lvl="2" indent="-228600" algn="ctr">
              <a:spcBef>
                <a:spcPts val="480"/>
              </a:spcBef>
              <a:spcAft>
                <a:spcPts val="0"/>
              </a:spcAft>
              <a:buClr>
                <a:schemeClr val="dk1"/>
              </a:buClr>
              <a:buSzPts val="2400"/>
              <a:buFont typeface="Helvetica Neue"/>
              <a:buNone/>
              <a:defRPr/>
            </a:lvl3pPr>
            <a:lvl4pPr marL="1828800" lvl="3" indent="-228600" algn="ctr">
              <a:spcBef>
                <a:spcPts val="400"/>
              </a:spcBef>
              <a:spcAft>
                <a:spcPts val="0"/>
              </a:spcAft>
              <a:buClr>
                <a:schemeClr val="dk1"/>
              </a:buClr>
              <a:buSzPts val="2000"/>
              <a:buFont typeface="Helvetica Neue"/>
              <a:buNone/>
              <a:defRPr/>
            </a:lvl4pPr>
            <a:lvl5pPr marL="2286000" lvl="4" indent="-228600" algn="ctr">
              <a:spcBef>
                <a:spcPts val="400"/>
              </a:spcBef>
              <a:spcAft>
                <a:spcPts val="0"/>
              </a:spcAft>
              <a:buClr>
                <a:schemeClr val="dk1"/>
              </a:buClr>
              <a:buSzPts val="2000"/>
              <a:buFont typeface="Helvetica Neue"/>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0" name="Google Shape;50;p46"/>
          <p:cNvSpPr txBox="1">
            <a:spLocks noGrp="1"/>
          </p:cNvSpPr>
          <p:nvPr>
            <p:ph type="body" idx="3"/>
          </p:nvPr>
        </p:nvSpPr>
        <p:spPr>
          <a:xfrm>
            <a:off x="4736270" y="464955"/>
            <a:ext cx="3950530" cy="381684"/>
          </a:xfrm>
          <a:prstGeom prst="rect">
            <a:avLst/>
          </a:prstGeom>
          <a:noFill/>
          <a:ln>
            <a:noFill/>
          </a:ln>
        </p:spPr>
        <p:txBody>
          <a:bodyPr spcFirstLastPara="1" wrap="square" lIns="0" tIns="45700" rIns="0" bIns="45700" anchor="t" anchorCtr="0">
            <a:noAutofit/>
          </a:bodyPr>
          <a:lstStyle>
            <a:lvl1pPr marL="457200" lvl="0" indent="-228600" algn="r">
              <a:spcBef>
                <a:spcPts val="300"/>
              </a:spcBef>
              <a:spcAft>
                <a:spcPts val="0"/>
              </a:spcAft>
              <a:buClr>
                <a:schemeClr val="dk1"/>
              </a:buClr>
              <a:buSzPts val="1500"/>
              <a:buFont typeface="Helvetica Neue"/>
              <a:buNone/>
              <a:defRPr sz="1500" cap="none">
                <a:solidFill>
                  <a:schemeClr val="dk1"/>
                </a:solidFill>
                <a:latin typeface="Helvetica Neue"/>
                <a:ea typeface="Helvetica Neue"/>
                <a:cs typeface="Helvetica Neue"/>
                <a:sym typeface="Helvetica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BU Bulleted Text 3 Photo">
  <p:cSld name="SBU Bulleted Text 3 Photo">
    <p:spTree>
      <p:nvGrpSpPr>
        <p:cNvPr id="1" name="Shape 51"/>
        <p:cNvGrpSpPr/>
        <p:nvPr/>
      </p:nvGrpSpPr>
      <p:grpSpPr>
        <a:xfrm>
          <a:off x="0" y="0"/>
          <a:ext cx="0" cy="0"/>
          <a:chOff x="0" y="0"/>
          <a:chExt cx="0" cy="0"/>
        </a:xfrm>
      </p:grpSpPr>
      <p:sp>
        <p:nvSpPr>
          <p:cNvPr id="52" name="Google Shape;52;p47"/>
          <p:cNvSpPr txBox="1">
            <a:spLocks noGrp="1"/>
          </p:cNvSpPr>
          <p:nvPr>
            <p:ph type="body" idx="1"/>
          </p:nvPr>
        </p:nvSpPr>
        <p:spPr>
          <a:xfrm>
            <a:off x="457199" y="1384047"/>
            <a:ext cx="5275716" cy="4788153"/>
          </a:xfrm>
          <a:prstGeom prst="rect">
            <a:avLst/>
          </a:prstGeom>
          <a:noFill/>
          <a:ln>
            <a:noFill/>
          </a:ln>
        </p:spPr>
        <p:txBody>
          <a:bodyPr spcFirstLastPara="1" wrap="square" lIns="0" tIns="0" rIns="91425" bIns="45700" anchor="t" anchorCtr="0">
            <a:noAutofit/>
          </a:bodyPr>
          <a:lstStyle>
            <a:lvl1pPr marL="457200" lvl="0" indent="-228600" algn="l">
              <a:spcBef>
                <a:spcPts val="520"/>
              </a:spcBef>
              <a:spcAft>
                <a:spcPts val="0"/>
              </a:spcAft>
              <a:buClr>
                <a:srgbClr val="B60225"/>
              </a:buClr>
              <a:buSzPts val="2600"/>
              <a:buNone/>
              <a:defRPr sz="2600">
                <a:solidFill>
                  <a:srgbClr val="B60225"/>
                </a:solidFill>
              </a:defRPr>
            </a:lvl1pPr>
            <a:lvl2pPr marL="914400" lvl="1" indent="-368300" algn="l">
              <a:spcBef>
                <a:spcPts val="440"/>
              </a:spcBef>
              <a:spcAft>
                <a:spcPts val="0"/>
              </a:spcAft>
              <a:buClr>
                <a:srgbClr val="B60225"/>
              </a:buClr>
              <a:buSzPts val="2200"/>
              <a:buFont typeface="Arial"/>
              <a:buChar char="•"/>
              <a:defRPr sz="2200"/>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3" name="Google Shape;53;p47"/>
          <p:cNvSpPr txBox="1">
            <a:spLocks noGrp="1"/>
          </p:cNvSpPr>
          <p:nvPr>
            <p:ph type="body" idx="2"/>
          </p:nvPr>
        </p:nvSpPr>
        <p:spPr>
          <a:xfrm>
            <a:off x="0" y="6362700"/>
            <a:ext cx="9144000" cy="495300"/>
          </a:xfrm>
          <a:prstGeom prst="rect">
            <a:avLst/>
          </a:prstGeom>
          <a:noFill/>
          <a:ln>
            <a:noFill/>
          </a:ln>
        </p:spPr>
        <p:txBody>
          <a:bodyPr spcFirstLastPara="1" wrap="square" lIns="0" tIns="45700" rIns="91425" bIns="45700" anchor="t" anchorCtr="0">
            <a:noAutofit/>
          </a:bodyPr>
          <a:lstStyle>
            <a:lvl1pPr marL="457200" lvl="0" indent="-228600" algn="ctr">
              <a:spcBef>
                <a:spcPts val="400"/>
              </a:spcBef>
              <a:spcAft>
                <a:spcPts val="0"/>
              </a:spcAft>
              <a:buClr>
                <a:srgbClr val="FFFFFF"/>
              </a:buClr>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4" name="Google Shape;54;p47"/>
          <p:cNvSpPr>
            <a:spLocks noGrp="1"/>
          </p:cNvSpPr>
          <p:nvPr>
            <p:ph type="pic" idx="3"/>
          </p:nvPr>
        </p:nvSpPr>
        <p:spPr>
          <a:xfrm>
            <a:off x="6087218" y="1094980"/>
            <a:ext cx="3056782" cy="1661390"/>
          </a:xfrm>
          <a:prstGeom prst="rect">
            <a:avLst/>
          </a:prstGeom>
          <a:solidFill>
            <a:srgbClr val="D8D8D8"/>
          </a:solidFill>
          <a:ln>
            <a:noFill/>
          </a:ln>
        </p:spPr>
      </p:sp>
      <p:sp>
        <p:nvSpPr>
          <p:cNvPr id="55" name="Google Shape;55;p47"/>
          <p:cNvSpPr txBox="1">
            <a:spLocks noGrp="1"/>
          </p:cNvSpPr>
          <p:nvPr>
            <p:ph type="body" idx="4"/>
          </p:nvPr>
        </p:nvSpPr>
        <p:spPr>
          <a:xfrm>
            <a:off x="4736270" y="464955"/>
            <a:ext cx="3950530" cy="381684"/>
          </a:xfrm>
          <a:prstGeom prst="rect">
            <a:avLst/>
          </a:prstGeom>
          <a:noFill/>
          <a:ln>
            <a:noFill/>
          </a:ln>
        </p:spPr>
        <p:txBody>
          <a:bodyPr spcFirstLastPara="1" wrap="square" lIns="0" tIns="45700" rIns="0" bIns="45700" anchor="t" anchorCtr="0">
            <a:noAutofit/>
          </a:bodyPr>
          <a:lstStyle>
            <a:lvl1pPr marL="457200" lvl="0" indent="-228600" algn="r">
              <a:spcBef>
                <a:spcPts val="300"/>
              </a:spcBef>
              <a:spcAft>
                <a:spcPts val="0"/>
              </a:spcAft>
              <a:buClr>
                <a:schemeClr val="dk1"/>
              </a:buClr>
              <a:buSzPts val="1500"/>
              <a:buFont typeface="Helvetica Neue"/>
              <a:buNone/>
              <a:defRPr sz="1500" cap="none">
                <a:solidFill>
                  <a:schemeClr val="dk1"/>
                </a:solidFill>
                <a:latin typeface="Helvetica Neue"/>
                <a:ea typeface="Helvetica Neue"/>
                <a:cs typeface="Helvetica Neue"/>
                <a:sym typeface="Helvetica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6" name="Google Shape;56;p47"/>
          <p:cNvSpPr>
            <a:spLocks noGrp="1"/>
          </p:cNvSpPr>
          <p:nvPr>
            <p:ph type="pic" idx="5"/>
          </p:nvPr>
        </p:nvSpPr>
        <p:spPr>
          <a:xfrm>
            <a:off x="6087218" y="4619039"/>
            <a:ext cx="3056782" cy="1655702"/>
          </a:xfrm>
          <a:prstGeom prst="rect">
            <a:avLst/>
          </a:prstGeom>
          <a:solidFill>
            <a:srgbClr val="D8D8D8"/>
          </a:solidFill>
          <a:ln>
            <a:noFill/>
          </a:ln>
        </p:spPr>
      </p:sp>
      <p:sp>
        <p:nvSpPr>
          <p:cNvPr id="57" name="Google Shape;57;p47"/>
          <p:cNvSpPr>
            <a:spLocks noGrp="1"/>
          </p:cNvSpPr>
          <p:nvPr>
            <p:ph type="pic" idx="6"/>
          </p:nvPr>
        </p:nvSpPr>
        <p:spPr>
          <a:xfrm>
            <a:off x="6087218" y="2850446"/>
            <a:ext cx="3056782" cy="1655702"/>
          </a:xfrm>
          <a:prstGeom prst="rect">
            <a:avLst/>
          </a:prstGeom>
          <a:solidFill>
            <a:srgbClr val="D8D8D8"/>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BU Bulleted Text 1 Photo">
  <p:cSld name="SBU Bulleted Text 1 Photo">
    <p:spTree>
      <p:nvGrpSpPr>
        <p:cNvPr id="1" name="Shape 58"/>
        <p:cNvGrpSpPr/>
        <p:nvPr/>
      </p:nvGrpSpPr>
      <p:grpSpPr>
        <a:xfrm>
          <a:off x="0" y="0"/>
          <a:ext cx="0" cy="0"/>
          <a:chOff x="0" y="0"/>
          <a:chExt cx="0" cy="0"/>
        </a:xfrm>
      </p:grpSpPr>
      <p:sp>
        <p:nvSpPr>
          <p:cNvPr id="59" name="Google Shape;59;p48"/>
          <p:cNvSpPr>
            <a:spLocks noGrp="1"/>
          </p:cNvSpPr>
          <p:nvPr>
            <p:ph type="pic" idx="2"/>
          </p:nvPr>
        </p:nvSpPr>
        <p:spPr>
          <a:xfrm>
            <a:off x="5036146" y="1094981"/>
            <a:ext cx="4107853" cy="5173084"/>
          </a:xfrm>
          <a:prstGeom prst="rect">
            <a:avLst/>
          </a:prstGeom>
          <a:solidFill>
            <a:srgbClr val="D8D8D8"/>
          </a:solidFill>
          <a:ln>
            <a:noFill/>
          </a:ln>
        </p:spPr>
      </p:sp>
      <p:sp>
        <p:nvSpPr>
          <p:cNvPr id="60" name="Google Shape;60;p48"/>
          <p:cNvSpPr txBox="1">
            <a:spLocks noGrp="1"/>
          </p:cNvSpPr>
          <p:nvPr>
            <p:ph type="body" idx="1"/>
          </p:nvPr>
        </p:nvSpPr>
        <p:spPr>
          <a:xfrm>
            <a:off x="0" y="6362700"/>
            <a:ext cx="9144000" cy="495300"/>
          </a:xfrm>
          <a:prstGeom prst="rect">
            <a:avLst/>
          </a:prstGeom>
          <a:noFill/>
          <a:ln>
            <a:noFill/>
          </a:ln>
        </p:spPr>
        <p:txBody>
          <a:bodyPr spcFirstLastPara="1" wrap="square" lIns="0" tIns="45700" rIns="91425" bIns="45700" anchor="t" anchorCtr="0">
            <a:noAutofit/>
          </a:bodyPr>
          <a:lstStyle>
            <a:lvl1pPr marL="457200" lvl="0" indent="-228600" algn="ctr">
              <a:spcBef>
                <a:spcPts val="400"/>
              </a:spcBef>
              <a:spcAft>
                <a:spcPts val="0"/>
              </a:spcAft>
              <a:buClr>
                <a:srgbClr val="FFFFFF"/>
              </a:buClr>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 name="Google Shape;61;p48"/>
          <p:cNvSpPr txBox="1">
            <a:spLocks noGrp="1"/>
          </p:cNvSpPr>
          <p:nvPr>
            <p:ph type="body" idx="3"/>
          </p:nvPr>
        </p:nvSpPr>
        <p:spPr>
          <a:xfrm>
            <a:off x="4736270" y="464955"/>
            <a:ext cx="3950530" cy="381684"/>
          </a:xfrm>
          <a:prstGeom prst="rect">
            <a:avLst/>
          </a:prstGeom>
          <a:noFill/>
          <a:ln>
            <a:noFill/>
          </a:ln>
        </p:spPr>
        <p:txBody>
          <a:bodyPr spcFirstLastPara="1" wrap="square" lIns="0" tIns="45700" rIns="0" bIns="45700" anchor="t" anchorCtr="0">
            <a:noAutofit/>
          </a:bodyPr>
          <a:lstStyle>
            <a:lvl1pPr marL="457200" lvl="0" indent="-228600" algn="r">
              <a:spcBef>
                <a:spcPts val="300"/>
              </a:spcBef>
              <a:spcAft>
                <a:spcPts val="0"/>
              </a:spcAft>
              <a:buClr>
                <a:schemeClr val="dk1"/>
              </a:buClr>
              <a:buSzPts val="1500"/>
              <a:buFont typeface="Helvetica Neue"/>
              <a:buNone/>
              <a:defRPr sz="1500" cap="none">
                <a:solidFill>
                  <a:schemeClr val="dk1"/>
                </a:solidFill>
                <a:latin typeface="Helvetica Neue"/>
                <a:ea typeface="Helvetica Neue"/>
                <a:cs typeface="Helvetica Neue"/>
                <a:sym typeface="Helvetica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2" name="Google Shape;62;p48"/>
          <p:cNvSpPr txBox="1">
            <a:spLocks noGrp="1"/>
          </p:cNvSpPr>
          <p:nvPr>
            <p:ph type="body" idx="4"/>
          </p:nvPr>
        </p:nvSpPr>
        <p:spPr>
          <a:xfrm>
            <a:off x="457199" y="1392239"/>
            <a:ext cx="4229101" cy="4805361"/>
          </a:xfrm>
          <a:prstGeom prst="rect">
            <a:avLst/>
          </a:prstGeom>
          <a:noFill/>
          <a:ln>
            <a:noFill/>
          </a:ln>
        </p:spPr>
        <p:txBody>
          <a:bodyPr spcFirstLastPara="1" wrap="square" lIns="0" tIns="0" rIns="91425" bIns="45700" anchor="t" anchorCtr="0">
            <a:noAutofit/>
          </a:bodyPr>
          <a:lstStyle>
            <a:lvl1pPr marL="457200" lvl="0" indent="-228600" algn="l">
              <a:spcBef>
                <a:spcPts val="520"/>
              </a:spcBef>
              <a:spcAft>
                <a:spcPts val="0"/>
              </a:spcAft>
              <a:buClr>
                <a:srgbClr val="B60225"/>
              </a:buClr>
              <a:buSzPts val="2600"/>
              <a:buNone/>
              <a:defRPr sz="2600">
                <a:solidFill>
                  <a:srgbClr val="B60225"/>
                </a:solidFill>
              </a:defRPr>
            </a:lvl1pPr>
            <a:lvl2pPr marL="914400" lvl="1" indent="-368300" algn="l">
              <a:spcBef>
                <a:spcPts val="440"/>
              </a:spcBef>
              <a:spcAft>
                <a:spcPts val="0"/>
              </a:spcAft>
              <a:buClr>
                <a:srgbClr val="B60225"/>
              </a:buClr>
              <a:buSzPts val="2200"/>
              <a:buFont typeface="Arial"/>
              <a:buChar char="•"/>
              <a:defRPr sz="2200"/>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9" descr="PPTbackground_Red.jpg"/>
          <p:cNvPicPr preferRelativeResize="0"/>
          <p:nvPr/>
        </p:nvPicPr>
        <p:blipFill rotWithShape="1">
          <a:blip r:embed="rId11">
            <a:alphaModFix/>
          </a:blip>
          <a:srcRect b="97814"/>
          <a:stretch/>
        </p:blipFill>
        <p:spPr>
          <a:xfrm flipH="1">
            <a:off x="0" y="0"/>
            <a:ext cx="9144000" cy="149225"/>
          </a:xfrm>
          <a:prstGeom prst="rect">
            <a:avLst/>
          </a:prstGeom>
          <a:noFill/>
          <a:ln>
            <a:noFill/>
          </a:ln>
          <a:effectLst>
            <a:outerShdw blurRad="136525" dist="38100" dir="2700000" algn="tl" rotWithShape="0">
              <a:srgbClr val="000000">
                <a:alpha val="42745"/>
              </a:srgbClr>
            </a:outerShdw>
          </a:effectLst>
        </p:spPr>
      </p:pic>
      <p:sp>
        <p:nvSpPr>
          <p:cNvPr id="11" name="Google Shape;11;p39"/>
          <p:cNvSpPr txBox="1">
            <a:spLocks noGrp="1"/>
          </p:cNvSpPr>
          <p:nvPr>
            <p:ph type="body" idx="1"/>
          </p:nvPr>
        </p:nvSpPr>
        <p:spPr>
          <a:xfrm>
            <a:off x="458788" y="1330325"/>
            <a:ext cx="8229600" cy="4525963"/>
          </a:xfrm>
          <a:prstGeom prst="rect">
            <a:avLst/>
          </a:prstGeom>
          <a:noFill/>
          <a:ln>
            <a:noFill/>
          </a:ln>
        </p:spPr>
        <p:txBody>
          <a:bodyPr spcFirstLastPara="1" wrap="square" lIns="0"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Helvetica Neue"/>
                <a:ea typeface="Helvetica Neue"/>
                <a:cs typeface="Helvetica Neue"/>
                <a:sym typeface="Helvetica Neue"/>
              </a:defRPr>
            </a:lvl1pPr>
            <a:lvl2pPr marL="914400" marR="0" lvl="1" indent="-406400" algn="l" rtl="0">
              <a:spcBef>
                <a:spcPts val="560"/>
              </a:spcBef>
              <a:spcAft>
                <a:spcPts val="0"/>
              </a:spcAft>
              <a:buClr>
                <a:schemeClr val="dk1"/>
              </a:buClr>
              <a:buSzPts val="2800"/>
              <a:buFont typeface="Merriweather Sans"/>
              <a:buChar char="–"/>
              <a:defRPr sz="2800" b="0" i="0" u="none" strike="noStrike" cap="none">
                <a:solidFill>
                  <a:schemeClr val="dk1"/>
                </a:solidFill>
                <a:latin typeface="Helvetica Neue"/>
                <a:ea typeface="Helvetica Neue"/>
                <a:cs typeface="Helvetica Neue"/>
                <a:sym typeface="Helvetica Neue"/>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p39" descr="SBU horz_2clr_cmyk.eps"/>
          <p:cNvPicPr preferRelativeResize="0"/>
          <p:nvPr/>
        </p:nvPicPr>
        <p:blipFill rotWithShape="1">
          <a:blip r:embed="rId12">
            <a:alphaModFix/>
          </a:blip>
          <a:srcRect/>
          <a:stretch/>
        </p:blipFill>
        <p:spPr>
          <a:xfrm>
            <a:off x="460375" y="295275"/>
            <a:ext cx="3619500" cy="622300"/>
          </a:xfrm>
          <a:prstGeom prst="rect">
            <a:avLst/>
          </a:prstGeom>
          <a:noFill/>
          <a:ln>
            <a:noFill/>
          </a:ln>
        </p:spPr>
      </p:pic>
      <p:sp>
        <p:nvSpPr>
          <p:cNvPr id="13" name="Google Shape;13;p39"/>
          <p:cNvSpPr/>
          <p:nvPr/>
        </p:nvSpPr>
        <p:spPr>
          <a:xfrm>
            <a:off x="0" y="6278563"/>
            <a:ext cx="9144000" cy="579437"/>
          </a:xfrm>
          <a:prstGeom prst="rect">
            <a:avLst/>
          </a:prstGeom>
          <a:solidFill>
            <a:srgbClr val="B60225"/>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cxnSp>
        <p:nvCxnSpPr>
          <p:cNvPr id="14" name="Google Shape;14;p39"/>
          <p:cNvCxnSpPr/>
          <p:nvPr/>
        </p:nvCxnSpPr>
        <p:spPr>
          <a:xfrm>
            <a:off x="0" y="1082675"/>
            <a:ext cx="9144000" cy="1588"/>
          </a:xfrm>
          <a:prstGeom prst="straightConnector1">
            <a:avLst/>
          </a:prstGeom>
          <a:noFill/>
          <a:ln w="12700" cap="flat" cmpd="sng">
            <a:solidFill>
              <a:srgbClr val="B60225"/>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rfsuny.org/media/RFSUNY/forms/apfrm057.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irs.gov/"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stonybrook.edu/hr/misc/ic/"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visualcompliance.com/usr"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stonybrook.edu/commcms/export-controls/Guidance-and-Procedures/VC-Screening-Directions.php"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home.treasury.gov/policy-issues/financial-sanctions/sanctions-programs-and-country-informatio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tonybrook.edu/hr/misc/ic/"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body" idx="1"/>
          </p:nvPr>
        </p:nvSpPr>
        <p:spPr>
          <a:xfrm>
            <a:off x="1686846" y="4860050"/>
            <a:ext cx="6612962" cy="654046"/>
          </a:xfrm>
          <a:prstGeom prst="rect">
            <a:avLst/>
          </a:prstGeom>
          <a:noFill/>
          <a:ln>
            <a:noFill/>
          </a:ln>
        </p:spPr>
        <p:txBody>
          <a:bodyPr spcFirstLastPara="1" wrap="square" lIns="0" tIns="45700" rIns="91425" bIns="45700" anchor="t" anchorCtr="0">
            <a:normAutofit/>
          </a:bodyPr>
          <a:lstStyle/>
          <a:p>
            <a:pPr marL="0" lvl="0" indent="0" algn="l" rtl="0">
              <a:lnSpc>
                <a:spcPct val="100000"/>
              </a:lnSpc>
              <a:spcBef>
                <a:spcPts val="0"/>
              </a:spcBef>
              <a:spcAft>
                <a:spcPts val="0"/>
              </a:spcAft>
              <a:buClr>
                <a:schemeClr val="lt1"/>
              </a:buClr>
              <a:buSzPts val="1400"/>
              <a:buNone/>
            </a:pPr>
            <a:r>
              <a:rPr lang="en-US"/>
              <a:t>Independent Contractors  -Tips for Understanding the Differences and Making the Right Choices</a:t>
            </a:r>
            <a:endParaRPr/>
          </a:p>
          <a:p>
            <a:pPr marL="0" lvl="0" indent="0" algn="l" rtl="0">
              <a:lnSpc>
                <a:spcPct val="100000"/>
              </a:lnSpc>
              <a:spcBef>
                <a:spcPts val="0"/>
              </a:spcBef>
              <a:spcAft>
                <a:spcPts val="0"/>
              </a:spcAft>
              <a:buClr>
                <a:schemeClr val="lt1"/>
              </a:buClr>
              <a:buSzPts val="14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1"/>
          <p:cNvSpPr txBox="1">
            <a:spLocks noGrp="1"/>
          </p:cNvSpPr>
          <p:nvPr>
            <p:ph type="body" idx="2"/>
          </p:nvPr>
        </p:nvSpPr>
        <p:spPr>
          <a:xfrm>
            <a:off x="4736270" y="464955"/>
            <a:ext cx="3950530" cy="381684"/>
          </a:xfrm>
          <a:prstGeom prst="rect">
            <a:avLst/>
          </a:prstGeom>
          <a:noFill/>
          <a:ln>
            <a:noFill/>
          </a:ln>
        </p:spPr>
        <p:txBody>
          <a:bodyPr spcFirstLastPara="1" wrap="square" lIns="0" tIns="45700" rIns="0" bIns="45700" anchor="t" anchorCtr="0">
            <a:noAutofit/>
          </a:bodyPr>
          <a:lstStyle/>
          <a:p>
            <a:pPr marL="342900" lvl="0" indent="-342900" algn="r" rtl="0">
              <a:spcBef>
                <a:spcPts val="0"/>
              </a:spcBef>
              <a:spcAft>
                <a:spcPts val="0"/>
              </a:spcAft>
              <a:buClr>
                <a:schemeClr val="dk1"/>
              </a:buClr>
              <a:buSzPts val="1500"/>
              <a:buFont typeface="Helvetica Neue"/>
              <a:buNone/>
            </a:pPr>
            <a:r>
              <a:rPr lang="en-US"/>
              <a:t>QUIZ YOURSELF</a:t>
            </a:r>
            <a:endParaRPr/>
          </a:p>
        </p:txBody>
      </p:sp>
      <p:sp>
        <p:nvSpPr>
          <p:cNvPr id="134" name="Google Shape;134;p11"/>
          <p:cNvSpPr txBox="1">
            <a:spLocks noGrp="1"/>
          </p:cNvSpPr>
          <p:nvPr>
            <p:ph type="body" idx="3"/>
          </p:nvPr>
        </p:nvSpPr>
        <p:spPr>
          <a:xfrm>
            <a:off x="457200" y="1066801"/>
            <a:ext cx="8229600" cy="5207000"/>
          </a:xfrm>
          <a:prstGeom prst="rect">
            <a:avLst/>
          </a:prstGeom>
          <a:noFill/>
          <a:ln>
            <a:noFill/>
          </a:ln>
        </p:spPr>
        <p:txBody>
          <a:bodyPr spcFirstLastPara="1" wrap="square" lIns="0" tIns="0" rIns="0" bIns="0" anchor="ctr" anchorCtr="0">
            <a:noAutofit/>
          </a:bodyPr>
          <a:lstStyle/>
          <a:p>
            <a:pPr marL="342900" lvl="0" indent="-342900" algn="ctr" rtl="0">
              <a:spcBef>
                <a:spcPts val="0"/>
              </a:spcBef>
              <a:spcAft>
                <a:spcPts val="0"/>
              </a:spcAft>
              <a:buClr>
                <a:srgbClr val="B60225"/>
              </a:buClr>
              <a:buSzPts val="3200"/>
              <a:buFont typeface="Helvetica Neue"/>
              <a:buNone/>
            </a:pPr>
            <a:endParaRPr>
              <a:solidFill>
                <a:schemeClr val="dk1"/>
              </a:solidFill>
            </a:endParaRPr>
          </a:p>
          <a:p>
            <a:pPr marL="342900" lvl="0" indent="-342900" algn="ctr" rtl="0">
              <a:spcBef>
                <a:spcPts val="640"/>
              </a:spcBef>
              <a:spcAft>
                <a:spcPts val="0"/>
              </a:spcAft>
              <a:buClr>
                <a:srgbClr val="B60225"/>
              </a:buClr>
              <a:buSzPts val="3200"/>
              <a:buFont typeface="Helvetica Neue"/>
              <a:buNone/>
            </a:pPr>
            <a:endParaRPr>
              <a:solidFill>
                <a:schemeClr val="dk1"/>
              </a:solidFill>
            </a:endParaRPr>
          </a:p>
          <a:p>
            <a:pPr marL="342900" lvl="0" indent="-342900" algn="ctr" rtl="0">
              <a:spcBef>
                <a:spcPts val="640"/>
              </a:spcBef>
              <a:spcAft>
                <a:spcPts val="0"/>
              </a:spcAft>
              <a:buClr>
                <a:schemeClr val="dk1"/>
              </a:buClr>
              <a:buSzPts val="3200"/>
              <a:buFont typeface="Helvetica Neue"/>
              <a:buNone/>
            </a:pPr>
            <a:r>
              <a:rPr lang="en-US">
                <a:solidFill>
                  <a:schemeClr val="dk1"/>
                </a:solidFill>
              </a:rPr>
              <a:t>You wish to have a guest speaker – one time, payment of $500.00.</a:t>
            </a:r>
            <a:endParaRPr/>
          </a:p>
          <a:p>
            <a:pPr marL="342900" lvl="0" indent="-342900" algn="ctr" rtl="0">
              <a:spcBef>
                <a:spcPts val="640"/>
              </a:spcBef>
              <a:spcAft>
                <a:spcPts val="0"/>
              </a:spcAft>
              <a:buClr>
                <a:schemeClr val="dk1"/>
              </a:buClr>
              <a:buSzPts val="3200"/>
              <a:buFont typeface="Helvetica Neue"/>
              <a:buNone/>
            </a:pPr>
            <a:r>
              <a:rPr lang="en-US">
                <a:solidFill>
                  <a:schemeClr val="dk1"/>
                </a:solidFill>
              </a:rPr>
              <a:t>Question:</a:t>
            </a:r>
            <a:endParaRPr/>
          </a:p>
          <a:p>
            <a:pPr marL="342900" lvl="0" indent="-342900" algn="ctr" rtl="0">
              <a:spcBef>
                <a:spcPts val="640"/>
              </a:spcBef>
              <a:spcAft>
                <a:spcPts val="0"/>
              </a:spcAft>
              <a:buClr>
                <a:schemeClr val="dk1"/>
              </a:buClr>
              <a:buSzPts val="3200"/>
              <a:buFont typeface="Helvetica Neue"/>
              <a:buNone/>
            </a:pPr>
            <a:r>
              <a:rPr lang="en-US">
                <a:solidFill>
                  <a:schemeClr val="dk1"/>
                </a:solidFill>
              </a:rPr>
              <a:t>Honorarium/IC – Yes, No, It depends</a:t>
            </a:r>
            <a:endParaRPr/>
          </a:p>
        </p:txBody>
      </p:sp>
      <p:pic>
        <p:nvPicPr>
          <p:cNvPr id="135" name="Google Shape;135;p11"/>
          <p:cNvPicPr preferRelativeResize="0"/>
          <p:nvPr/>
        </p:nvPicPr>
        <p:blipFill rotWithShape="1">
          <a:blip r:embed="rId3">
            <a:alphaModFix/>
          </a:blip>
          <a:srcRect/>
          <a:stretch/>
        </p:blipFill>
        <p:spPr>
          <a:xfrm>
            <a:off x="2738437" y="1295400"/>
            <a:ext cx="3667125"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2"/>
          <p:cNvSpPr txBox="1">
            <a:spLocks noGrp="1"/>
          </p:cNvSpPr>
          <p:nvPr>
            <p:ph type="body" idx="2"/>
          </p:nvPr>
        </p:nvSpPr>
        <p:spPr>
          <a:xfrm>
            <a:off x="4736270" y="464955"/>
            <a:ext cx="3950530" cy="381684"/>
          </a:xfrm>
          <a:prstGeom prst="rect">
            <a:avLst/>
          </a:prstGeom>
          <a:noFill/>
          <a:ln>
            <a:noFill/>
          </a:ln>
        </p:spPr>
        <p:txBody>
          <a:bodyPr spcFirstLastPara="1" wrap="square" lIns="0" tIns="45700" rIns="0" bIns="45700" anchor="t" anchorCtr="0">
            <a:noAutofit/>
          </a:bodyPr>
          <a:lstStyle/>
          <a:p>
            <a:pPr marL="342900" lvl="0" indent="-342900" algn="r" rtl="0">
              <a:spcBef>
                <a:spcPts val="0"/>
              </a:spcBef>
              <a:spcAft>
                <a:spcPts val="0"/>
              </a:spcAft>
              <a:buClr>
                <a:schemeClr val="dk1"/>
              </a:buClr>
              <a:buSzPts val="1500"/>
              <a:buFont typeface="Helvetica Neue"/>
              <a:buNone/>
            </a:pPr>
            <a:r>
              <a:rPr lang="en-US"/>
              <a:t>QUIZ YOURSELF</a:t>
            </a:r>
            <a:endParaRPr/>
          </a:p>
        </p:txBody>
      </p:sp>
      <p:sp>
        <p:nvSpPr>
          <p:cNvPr id="141" name="Google Shape;141;p12"/>
          <p:cNvSpPr txBox="1">
            <a:spLocks noGrp="1"/>
          </p:cNvSpPr>
          <p:nvPr>
            <p:ph type="body" idx="3"/>
          </p:nvPr>
        </p:nvSpPr>
        <p:spPr>
          <a:xfrm>
            <a:off x="457200" y="1066801"/>
            <a:ext cx="8229600" cy="5207000"/>
          </a:xfrm>
          <a:prstGeom prst="rect">
            <a:avLst/>
          </a:prstGeom>
          <a:noFill/>
          <a:ln>
            <a:noFill/>
          </a:ln>
        </p:spPr>
        <p:txBody>
          <a:bodyPr spcFirstLastPara="1" wrap="square" lIns="0" tIns="0" rIns="0" bIns="0" anchor="ctr" anchorCtr="0">
            <a:noAutofit/>
          </a:bodyPr>
          <a:lstStyle/>
          <a:p>
            <a:pPr marL="342900" lvl="0" indent="-342900" algn="ctr" rtl="0">
              <a:spcBef>
                <a:spcPts val="0"/>
              </a:spcBef>
              <a:spcAft>
                <a:spcPts val="0"/>
              </a:spcAft>
              <a:buClr>
                <a:schemeClr val="dk1"/>
              </a:buClr>
              <a:buSzPts val="3200"/>
              <a:buFont typeface="Helvetica Neue"/>
              <a:buNone/>
            </a:pPr>
            <a:r>
              <a:rPr lang="en-US">
                <a:solidFill>
                  <a:schemeClr val="dk1"/>
                </a:solidFill>
              </a:rPr>
              <a:t>Answer:</a:t>
            </a:r>
            <a:endParaRPr/>
          </a:p>
          <a:p>
            <a:pPr marL="342900" lvl="0" indent="-342900" algn="ctr" rtl="0">
              <a:spcBef>
                <a:spcPts val="640"/>
              </a:spcBef>
              <a:spcAft>
                <a:spcPts val="0"/>
              </a:spcAft>
              <a:buClr>
                <a:srgbClr val="B60225"/>
              </a:buClr>
              <a:buSzPts val="3200"/>
              <a:buFont typeface="Helvetica Neue"/>
              <a:buNone/>
            </a:pPr>
            <a:endParaRPr>
              <a:solidFill>
                <a:schemeClr val="dk1"/>
              </a:solidFill>
            </a:endParaRPr>
          </a:p>
          <a:p>
            <a:pPr marL="342900" lvl="0" indent="-342900" algn="ctr" rtl="0">
              <a:spcBef>
                <a:spcPts val="640"/>
              </a:spcBef>
              <a:spcAft>
                <a:spcPts val="0"/>
              </a:spcAft>
              <a:buClr>
                <a:schemeClr val="dk1"/>
              </a:buClr>
              <a:buSzPts val="3200"/>
              <a:buFont typeface="Helvetica Neue"/>
              <a:buNone/>
            </a:pPr>
            <a:r>
              <a:rPr lang="en-US">
                <a:solidFill>
                  <a:schemeClr val="dk1"/>
                </a:solidFill>
              </a:rPr>
              <a:t>It depends. If worker is currently or formerly employed by the state of New York (within 2 years) or currently or formerly with The RF for SUNY in last year – not honorarium/IC</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3"/>
          <p:cNvSpPr txBox="1">
            <a:spLocks noGrp="1"/>
          </p:cNvSpPr>
          <p:nvPr>
            <p:ph type="body" idx="2"/>
          </p:nvPr>
        </p:nvSpPr>
        <p:spPr>
          <a:xfrm>
            <a:off x="4736270" y="464955"/>
            <a:ext cx="3950530" cy="381684"/>
          </a:xfrm>
          <a:prstGeom prst="rect">
            <a:avLst/>
          </a:prstGeom>
          <a:noFill/>
          <a:ln>
            <a:noFill/>
          </a:ln>
        </p:spPr>
        <p:txBody>
          <a:bodyPr spcFirstLastPara="1" wrap="square" lIns="0" tIns="45700" rIns="0" bIns="45700" anchor="t" anchorCtr="0">
            <a:noAutofit/>
          </a:bodyPr>
          <a:lstStyle/>
          <a:p>
            <a:pPr marL="342900" lvl="0" indent="-342900" algn="r" rtl="0">
              <a:spcBef>
                <a:spcPts val="0"/>
              </a:spcBef>
              <a:spcAft>
                <a:spcPts val="0"/>
              </a:spcAft>
              <a:buClr>
                <a:schemeClr val="dk1"/>
              </a:buClr>
              <a:buSzPts val="1500"/>
              <a:buFont typeface="Helvetica Neue"/>
              <a:buNone/>
            </a:pPr>
            <a:r>
              <a:rPr lang="en-US"/>
              <a:t>QUIZ YOURSELF</a:t>
            </a:r>
            <a:endParaRPr/>
          </a:p>
        </p:txBody>
      </p:sp>
      <p:sp>
        <p:nvSpPr>
          <p:cNvPr id="147" name="Google Shape;147;p13"/>
          <p:cNvSpPr txBox="1">
            <a:spLocks noGrp="1"/>
          </p:cNvSpPr>
          <p:nvPr>
            <p:ph type="body" idx="3"/>
          </p:nvPr>
        </p:nvSpPr>
        <p:spPr>
          <a:xfrm>
            <a:off x="457200" y="1066801"/>
            <a:ext cx="8229600" cy="5207000"/>
          </a:xfrm>
          <a:prstGeom prst="rect">
            <a:avLst/>
          </a:prstGeom>
          <a:noFill/>
          <a:ln>
            <a:noFill/>
          </a:ln>
        </p:spPr>
        <p:txBody>
          <a:bodyPr spcFirstLastPara="1" wrap="square" lIns="0" tIns="0" rIns="0" bIns="0" anchor="ctr" anchorCtr="0">
            <a:noAutofit/>
          </a:bodyPr>
          <a:lstStyle/>
          <a:p>
            <a:pPr marL="342900" lvl="0" indent="-342900" algn="ctr" rtl="0">
              <a:spcBef>
                <a:spcPts val="0"/>
              </a:spcBef>
              <a:spcAft>
                <a:spcPts val="0"/>
              </a:spcAft>
              <a:buClr>
                <a:srgbClr val="B60225"/>
              </a:buClr>
              <a:buSzPts val="3200"/>
              <a:buFont typeface="Helvetica Neue"/>
              <a:buNone/>
            </a:pPr>
            <a:endParaRPr>
              <a:solidFill>
                <a:schemeClr val="dk1"/>
              </a:solidFill>
            </a:endParaRPr>
          </a:p>
          <a:p>
            <a:pPr marL="342900" lvl="0" indent="-342900" algn="ctr" rtl="0">
              <a:spcBef>
                <a:spcPts val="640"/>
              </a:spcBef>
              <a:spcAft>
                <a:spcPts val="0"/>
              </a:spcAft>
              <a:buClr>
                <a:srgbClr val="B60225"/>
              </a:buClr>
              <a:buSzPts val="3200"/>
              <a:buFont typeface="Helvetica Neue"/>
              <a:buNone/>
            </a:pPr>
            <a:endParaRPr>
              <a:solidFill>
                <a:schemeClr val="dk1"/>
              </a:solidFill>
            </a:endParaRPr>
          </a:p>
          <a:p>
            <a:pPr marL="342900" lvl="0" indent="-342900" algn="ctr" rtl="0">
              <a:spcBef>
                <a:spcPts val="640"/>
              </a:spcBef>
              <a:spcAft>
                <a:spcPts val="0"/>
              </a:spcAft>
              <a:buClr>
                <a:schemeClr val="dk1"/>
              </a:buClr>
              <a:buSzPts val="3200"/>
              <a:buFont typeface="Helvetica Neue"/>
              <a:buNone/>
            </a:pPr>
            <a:r>
              <a:rPr lang="en-US">
                <a:solidFill>
                  <a:schemeClr val="dk1"/>
                </a:solidFill>
              </a:rPr>
              <a:t>Question: Is this an IC?</a:t>
            </a:r>
            <a:endParaRPr/>
          </a:p>
          <a:p>
            <a:pPr marL="342900" lvl="0" indent="-342900" algn="ctr" rtl="0">
              <a:spcBef>
                <a:spcPts val="640"/>
              </a:spcBef>
              <a:spcAft>
                <a:spcPts val="0"/>
              </a:spcAft>
              <a:buClr>
                <a:srgbClr val="B60225"/>
              </a:buClr>
              <a:buSzPts val="3200"/>
              <a:buFont typeface="Helvetica Neue"/>
              <a:buNone/>
            </a:pPr>
            <a:endParaRPr>
              <a:solidFill>
                <a:schemeClr val="dk1"/>
              </a:solidFill>
            </a:endParaRPr>
          </a:p>
          <a:p>
            <a:pPr marL="342900" lvl="0" indent="-342900" algn="ctr" rtl="0">
              <a:spcBef>
                <a:spcPts val="640"/>
              </a:spcBef>
              <a:spcAft>
                <a:spcPts val="0"/>
              </a:spcAft>
              <a:buClr>
                <a:schemeClr val="dk1"/>
              </a:buClr>
              <a:buSzPts val="3200"/>
              <a:buFont typeface="Helvetica Neue"/>
              <a:buNone/>
            </a:pPr>
            <a:r>
              <a:rPr lang="en-US">
                <a:solidFill>
                  <a:schemeClr val="dk1"/>
                </a:solidFill>
              </a:rPr>
              <a:t>You wish to have administrative support because someone in the department left?</a:t>
            </a:r>
            <a:endParaRPr/>
          </a:p>
        </p:txBody>
      </p:sp>
      <p:pic>
        <p:nvPicPr>
          <p:cNvPr id="148" name="Google Shape;148;p13"/>
          <p:cNvPicPr preferRelativeResize="0"/>
          <p:nvPr/>
        </p:nvPicPr>
        <p:blipFill rotWithShape="1">
          <a:blip r:embed="rId3">
            <a:alphaModFix/>
          </a:blip>
          <a:srcRect/>
          <a:stretch/>
        </p:blipFill>
        <p:spPr>
          <a:xfrm>
            <a:off x="2566987" y="1371601"/>
            <a:ext cx="4010025" cy="1600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4"/>
          <p:cNvSpPr txBox="1">
            <a:spLocks noGrp="1"/>
          </p:cNvSpPr>
          <p:nvPr>
            <p:ph type="body" idx="2"/>
          </p:nvPr>
        </p:nvSpPr>
        <p:spPr>
          <a:xfrm>
            <a:off x="4736270" y="464955"/>
            <a:ext cx="3950530" cy="381684"/>
          </a:xfrm>
          <a:prstGeom prst="rect">
            <a:avLst/>
          </a:prstGeom>
          <a:noFill/>
          <a:ln>
            <a:noFill/>
          </a:ln>
        </p:spPr>
        <p:txBody>
          <a:bodyPr spcFirstLastPara="1" wrap="square" lIns="0" tIns="45700" rIns="0" bIns="45700" anchor="t" anchorCtr="0">
            <a:noAutofit/>
          </a:bodyPr>
          <a:lstStyle/>
          <a:p>
            <a:pPr marL="342900" lvl="0" indent="-342900" algn="r" rtl="0">
              <a:spcBef>
                <a:spcPts val="0"/>
              </a:spcBef>
              <a:spcAft>
                <a:spcPts val="0"/>
              </a:spcAft>
              <a:buClr>
                <a:schemeClr val="dk1"/>
              </a:buClr>
              <a:buSzPts val="1500"/>
              <a:buFont typeface="Helvetica Neue"/>
              <a:buNone/>
            </a:pPr>
            <a:r>
              <a:rPr lang="en-US"/>
              <a:t>QUIZ YOURSELF</a:t>
            </a:r>
            <a:endParaRPr/>
          </a:p>
        </p:txBody>
      </p:sp>
      <p:sp>
        <p:nvSpPr>
          <p:cNvPr id="154" name="Google Shape;154;p14"/>
          <p:cNvSpPr txBox="1">
            <a:spLocks noGrp="1"/>
          </p:cNvSpPr>
          <p:nvPr>
            <p:ph type="body" idx="3"/>
          </p:nvPr>
        </p:nvSpPr>
        <p:spPr>
          <a:xfrm>
            <a:off x="457200" y="1066801"/>
            <a:ext cx="8229600" cy="5207000"/>
          </a:xfrm>
          <a:prstGeom prst="rect">
            <a:avLst/>
          </a:prstGeom>
          <a:noFill/>
          <a:ln>
            <a:noFill/>
          </a:ln>
        </p:spPr>
        <p:txBody>
          <a:bodyPr spcFirstLastPara="1" wrap="square" lIns="0" tIns="0" rIns="0" bIns="0" anchor="ctr" anchorCtr="0">
            <a:noAutofit/>
          </a:bodyPr>
          <a:lstStyle/>
          <a:p>
            <a:pPr marL="342900" lvl="0" indent="-342900" algn="ctr" rtl="0">
              <a:spcBef>
                <a:spcPts val="0"/>
              </a:spcBef>
              <a:spcAft>
                <a:spcPts val="0"/>
              </a:spcAft>
              <a:buClr>
                <a:srgbClr val="B60225"/>
              </a:buClr>
              <a:buSzPts val="3200"/>
              <a:buFont typeface="Helvetica Neue"/>
              <a:buNone/>
            </a:pPr>
            <a:r>
              <a:rPr lang="en-US"/>
              <a:t>Answer:  No</a:t>
            </a:r>
            <a:endParaRPr/>
          </a:p>
          <a:p>
            <a:pPr marL="342900" lvl="0" indent="-342900" algn="ctr" rtl="0">
              <a:spcBef>
                <a:spcPts val="640"/>
              </a:spcBef>
              <a:spcAft>
                <a:spcPts val="0"/>
              </a:spcAft>
              <a:buClr>
                <a:schemeClr val="dk1"/>
              </a:buClr>
              <a:buSzPts val="3200"/>
              <a:buFont typeface="Arial"/>
              <a:buNone/>
            </a:pPr>
            <a:r>
              <a:rPr lang="en-US">
                <a:solidFill>
                  <a:schemeClr val="dk1"/>
                </a:solidFill>
                <a:latin typeface="Arial"/>
                <a:ea typeface="Arial"/>
                <a:cs typeface="Arial"/>
                <a:sym typeface="Arial"/>
              </a:rPr>
              <a:t>Since this is part of the regular activities of the department or SB University the</a:t>
            </a:r>
            <a:r>
              <a:rPr lang="en-US" b="1">
                <a:solidFill>
                  <a:schemeClr val="dk1"/>
                </a:solidFill>
                <a:latin typeface="Arial"/>
                <a:ea typeface="Arial"/>
                <a:cs typeface="Arial"/>
                <a:sym typeface="Arial"/>
              </a:rPr>
              <a:t> </a:t>
            </a:r>
            <a:r>
              <a:rPr lang="en-US">
                <a:solidFill>
                  <a:schemeClr val="dk1"/>
                </a:solidFill>
                <a:latin typeface="Arial"/>
                <a:ea typeface="Arial"/>
                <a:cs typeface="Arial"/>
                <a:sym typeface="Arial"/>
              </a:rPr>
              <a:t>worker should be paid as an employee.</a:t>
            </a:r>
            <a:endParaRPr/>
          </a:p>
          <a:p>
            <a:pPr marL="342900" lvl="0" indent="-342900" algn="ctr" rtl="0">
              <a:spcBef>
                <a:spcPts val="640"/>
              </a:spcBef>
              <a:spcAft>
                <a:spcPts val="0"/>
              </a:spcAft>
              <a:buClr>
                <a:srgbClr val="B60225"/>
              </a:buClr>
              <a:buSzPts val="3200"/>
              <a:buFont typeface="Helvetica Neue"/>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7"/>
          <p:cNvSpPr txBox="1"/>
          <p:nvPr/>
        </p:nvSpPr>
        <p:spPr>
          <a:xfrm>
            <a:off x="1371600" y="2133600"/>
            <a:ext cx="6172200" cy="18466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404040"/>
              </a:buClr>
              <a:buSzPts val="4400"/>
              <a:buFont typeface="Noto Sans Symbols"/>
              <a:buNone/>
            </a:pPr>
            <a:endParaRPr sz="4400" b="1">
              <a:solidFill>
                <a:schemeClr val="lt1"/>
              </a:solidFill>
              <a:latin typeface="Arial"/>
              <a:ea typeface="Arial"/>
              <a:cs typeface="Arial"/>
              <a:sym typeface="Arial"/>
            </a:endParaRPr>
          </a:p>
          <a:p>
            <a:pPr marL="0" marR="0" lvl="0" indent="0" algn="ctr" rtl="0">
              <a:spcBef>
                <a:spcPts val="0"/>
              </a:spcBef>
              <a:spcAft>
                <a:spcPts val="0"/>
              </a:spcAft>
              <a:buClr>
                <a:schemeClr val="lt1"/>
              </a:buClr>
              <a:buSzPts val="5400"/>
              <a:buFont typeface="Noto Sans Symbols"/>
              <a:buNone/>
            </a:pPr>
            <a:r>
              <a:rPr lang="en-US" sz="5400" b="1">
                <a:solidFill>
                  <a:schemeClr val="lt1"/>
                </a:solidFill>
                <a:latin typeface="Arial"/>
                <a:ea typeface="Arial"/>
                <a:cs typeface="Arial"/>
                <a:sym typeface="Arial"/>
              </a:rPr>
              <a:t>PROCUREMENT</a:t>
            </a:r>
            <a:endParaRPr/>
          </a:p>
          <a:p>
            <a:pPr marL="0" marR="0" lvl="0" indent="0" algn="ctr" rtl="0">
              <a:spcBef>
                <a:spcPts val="0"/>
              </a:spcBef>
              <a:spcAft>
                <a:spcPts val="0"/>
              </a:spcAft>
              <a:buClr>
                <a:srgbClr val="404040"/>
              </a:buClr>
              <a:buSzPts val="1600"/>
              <a:buFont typeface="Noto Sans Symbols"/>
              <a:buNone/>
            </a:pPr>
            <a:endParaRPr sz="1600" b="1">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8"/>
          <p:cNvSpPr txBox="1">
            <a:spLocks noGrp="1"/>
          </p:cNvSpPr>
          <p:nvPr>
            <p:ph type="body" idx="1"/>
          </p:nvPr>
        </p:nvSpPr>
        <p:spPr>
          <a:xfrm>
            <a:off x="0" y="6362700"/>
            <a:ext cx="9144000" cy="495300"/>
          </a:xfrm>
          <a:prstGeom prst="rect">
            <a:avLst/>
          </a:prstGeom>
          <a:noFill/>
          <a:ln>
            <a:noFill/>
          </a:ln>
        </p:spPr>
        <p:txBody>
          <a:bodyPr spcFirstLastPara="1" wrap="square" lIns="0" tIns="45700" rIns="91425" bIns="45700" anchor="t" anchorCtr="0">
            <a:noAutofit/>
          </a:bodyPr>
          <a:lstStyle/>
          <a:p>
            <a:pPr marL="342900" lvl="0" indent="-342900" algn="ctr" rtl="0">
              <a:spcBef>
                <a:spcPts val="0"/>
              </a:spcBef>
              <a:spcAft>
                <a:spcPts val="0"/>
              </a:spcAft>
              <a:buClr>
                <a:srgbClr val="FFFFFF"/>
              </a:buClr>
              <a:buSzPts val="2000"/>
              <a:buFont typeface="Helvetica Neue"/>
              <a:buNone/>
            </a:pPr>
            <a:endParaRPr/>
          </a:p>
        </p:txBody>
      </p:sp>
      <p:sp>
        <p:nvSpPr>
          <p:cNvPr id="166" name="Google Shape;166;p18"/>
          <p:cNvSpPr txBox="1">
            <a:spLocks noGrp="1"/>
          </p:cNvSpPr>
          <p:nvPr>
            <p:ph type="body" idx="3"/>
          </p:nvPr>
        </p:nvSpPr>
        <p:spPr>
          <a:xfrm>
            <a:off x="611975" y="1272525"/>
            <a:ext cx="8074800" cy="5001300"/>
          </a:xfrm>
          <a:prstGeom prst="rect">
            <a:avLst/>
          </a:prstGeom>
          <a:noFill/>
          <a:ln>
            <a:noFill/>
          </a:ln>
        </p:spPr>
        <p:txBody>
          <a:bodyPr spcFirstLastPara="1" wrap="square" lIns="0" tIns="0" rIns="0" bIns="0" anchor="ctr" anchorCtr="0">
            <a:noAutofit/>
          </a:bodyPr>
          <a:lstStyle/>
          <a:p>
            <a:pPr marL="342900" lvl="0" indent="-457200" algn="l" rtl="0">
              <a:spcBef>
                <a:spcPts val="360"/>
              </a:spcBef>
              <a:spcAft>
                <a:spcPts val="0"/>
              </a:spcAft>
              <a:buClr>
                <a:srgbClr val="3F3F3F"/>
              </a:buClr>
              <a:buSzPts val="1800"/>
              <a:buFont typeface="Arial"/>
              <a:buChar char="•"/>
            </a:pPr>
            <a:r>
              <a:rPr lang="en-US" sz="1800">
                <a:solidFill>
                  <a:srgbClr val="3F3F3F"/>
                </a:solidFill>
                <a:latin typeface="Arial"/>
                <a:ea typeface="Arial"/>
                <a:cs typeface="Arial"/>
                <a:sym typeface="Arial"/>
              </a:rPr>
              <a:t>When using NYS funds departments must provide justification for payee selection and evidence of price reasonableness of the independent contractor for payments over $2,500 and at $50,000 if using RF funds. </a:t>
            </a:r>
            <a:endParaRPr sz="1800"/>
          </a:p>
          <a:p>
            <a:pPr marL="342900" lvl="0" indent="-342900" algn="l" rtl="0">
              <a:spcBef>
                <a:spcPts val="0"/>
              </a:spcBef>
              <a:spcAft>
                <a:spcPts val="0"/>
              </a:spcAft>
              <a:buClr>
                <a:srgbClr val="3F3F3F"/>
              </a:buClr>
              <a:buSzPts val="1800"/>
              <a:buFont typeface="Arial"/>
              <a:buChar char="•"/>
            </a:pPr>
            <a:r>
              <a:rPr lang="en-US" sz="1800">
                <a:solidFill>
                  <a:srgbClr val="3F3F3F"/>
                </a:solidFill>
                <a:latin typeface="Arial"/>
                <a:ea typeface="Arial"/>
                <a:cs typeface="Arial"/>
                <a:sym typeface="Arial"/>
              </a:rPr>
              <a:t>A formal contract is required for any IC performing services in excess of $20,000. </a:t>
            </a:r>
            <a:endParaRPr sz="1800">
              <a:solidFill>
                <a:srgbClr val="3F3F3F"/>
              </a:solidFill>
              <a:latin typeface="Arial"/>
              <a:ea typeface="Arial"/>
              <a:cs typeface="Arial"/>
              <a:sym typeface="Arial"/>
            </a:endParaRPr>
          </a:p>
          <a:p>
            <a:pPr marL="342900" lvl="0" indent="-342900" algn="l" rtl="0">
              <a:spcBef>
                <a:spcPts val="0"/>
              </a:spcBef>
              <a:spcAft>
                <a:spcPts val="0"/>
              </a:spcAft>
              <a:buClr>
                <a:srgbClr val="3F3F3F"/>
              </a:buClr>
              <a:buSzPts val="1800"/>
              <a:buFont typeface="Arial"/>
              <a:buChar char="•"/>
            </a:pPr>
            <a:r>
              <a:rPr lang="en-US" sz="1800">
                <a:solidFill>
                  <a:srgbClr val="3F3F3F"/>
                </a:solidFill>
                <a:latin typeface="Arial"/>
                <a:ea typeface="Arial"/>
                <a:cs typeface="Arial"/>
                <a:sym typeface="Arial"/>
              </a:rPr>
              <a:t>When using New York S</a:t>
            </a:r>
            <a:r>
              <a:rPr lang="en-US" sz="1800">
                <a:solidFill>
                  <a:srgbClr val="3F3F3F"/>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tate</a:t>
            </a:r>
            <a:r>
              <a:rPr lang="en-US" sz="1800">
                <a:solidFill>
                  <a:srgbClr val="3F3F3F"/>
                </a:solidFill>
                <a:latin typeface="Arial"/>
                <a:ea typeface="Arial"/>
                <a:cs typeface="Arial"/>
                <a:sym typeface="Arial"/>
              </a:rPr>
              <a:t> funds, payments for $50,000 or more require a contract reporter ad, formal contract and purchase order in addition to the normally required I/C documentation.</a:t>
            </a:r>
            <a:endParaRPr sz="1800"/>
          </a:p>
          <a:p>
            <a:pPr marL="285750" lvl="0" indent="-285750" algn="l" rtl="0">
              <a:spcBef>
                <a:spcPts val="360"/>
              </a:spcBef>
              <a:spcAft>
                <a:spcPts val="0"/>
              </a:spcAft>
              <a:buClr>
                <a:srgbClr val="3F3F3F"/>
              </a:buClr>
              <a:buSzPts val="1800"/>
              <a:buFont typeface="Arial"/>
              <a:buChar char="•"/>
            </a:pPr>
            <a:r>
              <a:rPr lang="en-US" sz="1800">
                <a:solidFill>
                  <a:srgbClr val="3F3F3F"/>
                </a:solidFill>
                <a:latin typeface="Arial"/>
                <a:ea typeface="Arial"/>
                <a:cs typeface="Arial"/>
                <a:sym typeface="Arial"/>
              </a:rPr>
              <a:t>Only the President or President's designee (e.g. Associate VP for Procurement or Director for Strategic Procurement) have signature authority to financially obligate the NY State or the RF for SUNY. A department head/chair/dean etc. is not authorized to make these commitments on behalf of the SB University.</a:t>
            </a:r>
            <a:endParaRPr sz="1800"/>
          </a:p>
          <a:p>
            <a:pPr marL="342900" lvl="0" indent="-342900" algn="ctr" rtl="0">
              <a:spcBef>
                <a:spcPts val="360"/>
              </a:spcBef>
              <a:spcAft>
                <a:spcPts val="0"/>
              </a:spcAft>
              <a:buClr>
                <a:srgbClr val="B60225"/>
              </a:buClr>
              <a:buSzPts val="1800"/>
              <a:buFont typeface="Helvetica Neue"/>
              <a:buNone/>
            </a:pPr>
            <a:endParaRPr sz="1800"/>
          </a:p>
        </p:txBody>
      </p:sp>
      <p:sp>
        <p:nvSpPr>
          <p:cNvPr id="167" name="Google Shape;167;p18"/>
          <p:cNvSpPr txBox="1"/>
          <p:nvPr/>
        </p:nvSpPr>
        <p:spPr>
          <a:xfrm>
            <a:off x="4724400" y="112694"/>
            <a:ext cx="4114800" cy="95410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rgbClr val="C00000"/>
              </a:buClr>
              <a:buSzPts val="2800"/>
              <a:buFont typeface="Noto Sans Symbols"/>
              <a:buNone/>
            </a:pPr>
            <a:r>
              <a:rPr lang="en-US" sz="2800" b="1">
                <a:solidFill>
                  <a:srgbClr val="C00000"/>
                </a:solidFill>
                <a:latin typeface="Arial"/>
                <a:ea typeface="Arial"/>
                <a:cs typeface="Arial"/>
                <a:sym typeface="Arial"/>
              </a:rPr>
              <a:t>PROCUREMENT FACTS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9"/>
          <p:cNvSpPr txBox="1">
            <a:spLocks noGrp="1"/>
          </p:cNvSpPr>
          <p:nvPr>
            <p:ph type="body" idx="1"/>
          </p:nvPr>
        </p:nvSpPr>
        <p:spPr>
          <a:xfrm>
            <a:off x="0" y="6362700"/>
            <a:ext cx="9144000" cy="495300"/>
          </a:xfrm>
          <a:prstGeom prst="rect">
            <a:avLst/>
          </a:prstGeom>
          <a:noFill/>
          <a:ln>
            <a:noFill/>
          </a:ln>
        </p:spPr>
        <p:txBody>
          <a:bodyPr spcFirstLastPara="1" wrap="square" lIns="0" tIns="45700" rIns="91425" bIns="45700" anchor="t" anchorCtr="0">
            <a:noAutofit/>
          </a:bodyPr>
          <a:lstStyle/>
          <a:p>
            <a:pPr marL="342900" lvl="0" indent="-342900" algn="ctr" rtl="0">
              <a:spcBef>
                <a:spcPts val="0"/>
              </a:spcBef>
              <a:spcAft>
                <a:spcPts val="0"/>
              </a:spcAft>
              <a:buClr>
                <a:srgbClr val="FFFFFF"/>
              </a:buClr>
              <a:buSzPts val="2000"/>
              <a:buFont typeface="Helvetica Neue"/>
              <a:buNone/>
            </a:pPr>
            <a:endParaRPr/>
          </a:p>
        </p:txBody>
      </p:sp>
      <p:sp>
        <p:nvSpPr>
          <p:cNvPr id="173" name="Google Shape;173;p19"/>
          <p:cNvSpPr txBox="1">
            <a:spLocks noGrp="1"/>
          </p:cNvSpPr>
          <p:nvPr>
            <p:ph type="body" idx="2"/>
          </p:nvPr>
        </p:nvSpPr>
        <p:spPr>
          <a:xfrm>
            <a:off x="4736270" y="464955"/>
            <a:ext cx="3950530" cy="381684"/>
          </a:xfrm>
          <a:prstGeom prst="rect">
            <a:avLst/>
          </a:prstGeom>
          <a:noFill/>
          <a:ln>
            <a:noFill/>
          </a:ln>
        </p:spPr>
        <p:txBody>
          <a:bodyPr spcFirstLastPara="1" wrap="square" lIns="0" tIns="45700" rIns="0" bIns="45700" anchor="t" anchorCtr="0">
            <a:noAutofit/>
          </a:bodyPr>
          <a:lstStyle/>
          <a:p>
            <a:pPr marL="342900" lvl="0" indent="-342900" algn="r" rtl="0">
              <a:spcBef>
                <a:spcPts val="0"/>
              </a:spcBef>
              <a:spcAft>
                <a:spcPts val="0"/>
              </a:spcAft>
              <a:buClr>
                <a:schemeClr val="dk1"/>
              </a:buClr>
              <a:buSzPts val="1600"/>
              <a:buFont typeface="Helvetica Neue"/>
              <a:buNone/>
            </a:pPr>
            <a:r>
              <a:rPr lang="en-US" sz="1600" b="1"/>
              <a:t>INDEPENDENT CONTRACTOR VS VENDOR PAYMENT</a:t>
            </a:r>
            <a:endParaRPr/>
          </a:p>
          <a:p>
            <a:pPr marL="342900" lvl="0" indent="-342900" algn="r" rtl="0">
              <a:spcBef>
                <a:spcPts val="300"/>
              </a:spcBef>
              <a:spcAft>
                <a:spcPts val="0"/>
              </a:spcAft>
              <a:buClr>
                <a:schemeClr val="dk1"/>
              </a:buClr>
              <a:buSzPts val="1500"/>
              <a:buFont typeface="Helvetica Neue"/>
              <a:buNone/>
            </a:pPr>
            <a:endParaRPr/>
          </a:p>
        </p:txBody>
      </p:sp>
      <p:sp>
        <p:nvSpPr>
          <p:cNvPr id="174" name="Google Shape;174;p19"/>
          <p:cNvSpPr txBox="1">
            <a:spLocks noGrp="1"/>
          </p:cNvSpPr>
          <p:nvPr>
            <p:ph type="body" idx="3"/>
          </p:nvPr>
        </p:nvSpPr>
        <p:spPr>
          <a:xfrm>
            <a:off x="457200" y="1219201"/>
            <a:ext cx="8229600" cy="5207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342900" lvl="0" indent="-317500" algn="l" rtl="0">
              <a:spcBef>
                <a:spcPts val="0"/>
              </a:spcBef>
              <a:spcAft>
                <a:spcPts val="0"/>
              </a:spcAft>
              <a:buClr>
                <a:schemeClr val="dk1"/>
              </a:buClr>
              <a:buSzPts val="1000"/>
              <a:buFont typeface="Arial"/>
              <a:buChar char="•"/>
            </a:pPr>
            <a:r>
              <a:rPr lang="en-US" sz="1200">
                <a:solidFill>
                  <a:schemeClr val="dk1"/>
                </a:solidFill>
              </a:rPr>
              <a:t>Determining whether an individual is paid as an independent contractor or a vendor is based on the taxpayer ID number (TIN) provided on the NYS Substitute Form W-9.</a:t>
            </a:r>
            <a:endParaRPr/>
          </a:p>
          <a:p>
            <a:pPr marL="514350" lvl="0" indent="-95250" algn="l" rtl="0">
              <a:spcBef>
                <a:spcPts val="280"/>
              </a:spcBef>
              <a:spcAft>
                <a:spcPts val="0"/>
              </a:spcAft>
              <a:buClr>
                <a:srgbClr val="B60225"/>
              </a:buClr>
              <a:buSzPts val="1200"/>
              <a:buFont typeface="Arial"/>
              <a:buNone/>
            </a:pPr>
            <a:endParaRPr sz="1200">
              <a:solidFill>
                <a:schemeClr val="dk1"/>
              </a:solidFill>
            </a:endParaRPr>
          </a:p>
          <a:p>
            <a:pPr marL="342900" lvl="0" indent="-342900" algn="l" rtl="0">
              <a:spcBef>
                <a:spcPts val="280"/>
              </a:spcBef>
              <a:spcAft>
                <a:spcPts val="0"/>
              </a:spcAft>
              <a:buClr>
                <a:schemeClr val="dk1"/>
              </a:buClr>
              <a:buSzPts val="1400"/>
              <a:buFont typeface="Arial"/>
              <a:buChar char="•"/>
            </a:pPr>
            <a:r>
              <a:rPr lang="en-US" sz="1200">
                <a:solidFill>
                  <a:schemeClr val="dk1"/>
                </a:solidFill>
              </a:rPr>
              <a:t>If the individual completes the form using a social security number (SSN), they will be paid as an individual and the tax reporting will be done against their SSN.</a:t>
            </a:r>
            <a:endParaRPr/>
          </a:p>
          <a:p>
            <a:pPr marL="514350" lvl="0" indent="-95250" algn="l" rtl="0">
              <a:spcBef>
                <a:spcPts val="280"/>
              </a:spcBef>
              <a:spcAft>
                <a:spcPts val="0"/>
              </a:spcAft>
              <a:buClr>
                <a:srgbClr val="B60225"/>
              </a:buClr>
              <a:buSzPts val="1200"/>
              <a:buFont typeface="Arial"/>
              <a:buNone/>
            </a:pPr>
            <a:endParaRPr sz="1200">
              <a:solidFill>
                <a:schemeClr val="dk1"/>
              </a:solidFill>
            </a:endParaRPr>
          </a:p>
          <a:p>
            <a:pPr marL="342900" lvl="0" indent="-342900" algn="l" rtl="0">
              <a:spcBef>
                <a:spcPts val="280"/>
              </a:spcBef>
              <a:spcAft>
                <a:spcPts val="0"/>
              </a:spcAft>
              <a:buClr>
                <a:schemeClr val="dk1"/>
              </a:buClr>
              <a:buSzPts val="1400"/>
              <a:buFont typeface="Arial"/>
              <a:buChar char="•"/>
            </a:pPr>
            <a:r>
              <a:rPr lang="en-US" sz="1200">
                <a:solidFill>
                  <a:schemeClr val="dk1"/>
                </a:solidFill>
              </a:rPr>
              <a:t>If the individual completes the form using an employer ID number (EIN), they will be paid as a vendor, and the tax reporting will be done against their </a:t>
            </a:r>
            <a:r>
              <a:rPr lang="en-US" sz="12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EIN</a:t>
            </a:r>
            <a:r>
              <a:rPr lang="en-US" sz="1200">
                <a:solidFill>
                  <a:schemeClr val="dk1"/>
                </a:solidFill>
              </a:rPr>
              <a:t>.  </a:t>
            </a:r>
            <a:endParaRPr/>
          </a:p>
          <a:p>
            <a:pPr marL="514350" lvl="0" indent="-95250" algn="l" rtl="0">
              <a:spcBef>
                <a:spcPts val="280"/>
              </a:spcBef>
              <a:spcAft>
                <a:spcPts val="0"/>
              </a:spcAft>
              <a:buClr>
                <a:srgbClr val="B60225"/>
              </a:buClr>
              <a:buSzPts val="1200"/>
              <a:buFont typeface="Arial"/>
              <a:buNone/>
            </a:pPr>
            <a:endParaRPr sz="1200">
              <a:solidFill>
                <a:schemeClr val="dk1"/>
              </a:solidFill>
            </a:endParaRPr>
          </a:p>
          <a:p>
            <a:pPr marL="342900" lvl="0" indent="-342900" algn="l" rtl="0">
              <a:spcBef>
                <a:spcPts val="280"/>
              </a:spcBef>
              <a:spcAft>
                <a:spcPts val="0"/>
              </a:spcAft>
              <a:buClr>
                <a:schemeClr val="dk1"/>
              </a:buClr>
              <a:buSzPts val="1400"/>
              <a:buFont typeface="Arial"/>
              <a:buChar char="•"/>
            </a:pPr>
            <a:r>
              <a:rPr lang="en-US" sz="1200">
                <a:solidFill>
                  <a:schemeClr val="dk1"/>
                </a:solidFill>
              </a:rPr>
              <a:t>If the individual completes the form using both a social security number (SSN) and an employer ID number (EIN), they will be paid as a vendor, and the tax reporting will be done against their EIN.</a:t>
            </a:r>
            <a:endParaRPr/>
          </a:p>
          <a:p>
            <a:pPr marL="514350" lvl="0" indent="-95250" algn="l" rtl="0">
              <a:spcBef>
                <a:spcPts val="280"/>
              </a:spcBef>
              <a:spcAft>
                <a:spcPts val="0"/>
              </a:spcAft>
              <a:buClr>
                <a:srgbClr val="B60225"/>
              </a:buClr>
              <a:buSzPts val="1200"/>
              <a:buFont typeface="Arial"/>
              <a:buNone/>
            </a:pPr>
            <a:endParaRPr sz="1200">
              <a:solidFill>
                <a:schemeClr val="dk1"/>
              </a:solidFill>
            </a:endParaRPr>
          </a:p>
          <a:p>
            <a:pPr marL="342900" lvl="0" indent="-342900" algn="l" rtl="0">
              <a:spcBef>
                <a:spcPts val="280"/>
              </a:spcBef>
              <a:spcAft>
                <a:spcPts val="0"/>
              </a:spcAft>
              <a:buClr>
                <a:schemeClr val="dk1"/>
              </a:buClr>
              <a:buSzPts val="1400"/>
              <a:buChar char="•"/>
            </a:pPr>
            <a:r>
              <a:rPr lang="en-US" sz="1200" b="1">
                <a:solidFill>
                  <a:schemeClr val="dk1"/>
                </a:solidFill>
              </a:rPr>
              <a:t>For payments to a vendor using an EIN, the procurement process must be followed where a purchase order is issued to the vendor before they provide their goods or services. Departments should submit these requests through Wolfmart on a Service Request form and upload their Scope of Work as an Internal Attachment. </a:t>
            </a:r>
            <a:endParaRPr/>
          </a:p>
          <a:p>
            <a:pPr marL="514350" lvl="0" indent="-95250" algn="l" rtl="0">
              <a:spcBef>
                <a:spcPts val="280"/>
              </a:spcBef>
              <a:spcAft>
                <a:spcPts val="0"/>
              </a:spcAft>
              <a:buClr>
                <a:srgbClr val="B60225"/>
              </a:buClr>
              <a:buSzPts val="1200"/>
              <a:buFont typeface="Arial"/>
              <a:buNone/>
            </a:pPr>
            <a:endParaRPr sz="1200" b="1">
              <a:solidFill>
                <a:schemeClr val="dk1"/>
              </a:solidFill>
            </a:endParaRPr>
          </a:p>
          <a:p>
            <a:pPr marL="342900" lvl="0" indent="-342900" algn="l" rtl="0">
              <a:spcBef>
                <a:spcPts val="280"/>
              </a:spcBef>
              <a:spcAft>
                <a:spcPts val="0"/>
              </a:spcAft>
              <a:buClr>
                <a:schemeClr val="dk1"/>
              </a:buClr>
              <a:buSzPts val="1400"/>
              <a:buFont typeface="Arial"/>
              <a:buChar char="•"/>
            </a:pPr>
            <a:r>
              <a:rPr lang="en-US" sz="1200">
                <a:solidFill>
                  <a:schemeClr val="dk1"/>
                </a:solidFill>
              </a:rPr>
              <a:t>For NY State and RF for SUNY funded payments, all payees must be added to the respective vendor file for IRS tax reporting purposes.</a:t>
            </a:r>
            <a:endParaRPr sz="1200">
              <a:solidFill>
                <a:schemeClr val="dk1"/>
              </a:solidFill>
            </a:endParaRPr>
          </a:p>
          <a:p>
            <a:pPr marL="0" lvl="0" indent="0" algn="l" rtl="0">
              <a:spcBef>
                <a:spcPts val="280"/>
              </a:spcBef>
              <a:spcAft>
                <a:spcPts val="0"/>
              </a:spcAft>
              <a:buNone/>
            </a:pPr>
            <a:endParaRPr sz="1200">
              <a:solidFill>
                <a:schemeClr val="dk1"/>
              </a:solidFill>
            </a:endParaRPr>
          </a:p>
          <a:p>
            <a:pPr marL="342900" lvl="0" indent="-330200" algn="l" rtl="0">
              <a:spcBef>
                <a:spcPts val="280"/>
              </a:spcBef>
              <a:spcAft>
                <a:spcPts val="0"/>
              </a:spcAft>
              <a:buClr>
                <a:schemeClr val="dk1"/>
              </a:buClr>
              <a:buSzPts val="1200"/>
              <a:buChar char="•"/>
            </a:pPr>
            <a:r>
              <a:rPr lang="en-US" sz="1200">
                <a:solidFill>
                  <a:schemeClr val="dk1"/>
                </a:solidFill>
              </a:rPr>
              <a:t>A payee’s honorarium or independent contractor payments totaling $600.00 or more per tax year will result in an IRS 1099-MISC being issued to them by either NY State or RF for SUNY.  </a:t>
            </a:r>
            <a:endParaRPr sz="1200">
              <a:solidFill>
                <a:schemeClr val="dk1"/>
              </a:solidFill>
            </a:endParaRPr>
          </a:p>
          <a:p>
            <a:pPr marL="0" lvl="0" indent="0" algn="l" rtl="0">
              <a:spcBef>
                <a:spcPts val="280"/>
              </a:spcBef>
              <a:spcAft>
                <a:spcPts val="0"/>
              </a:spcAft>
              <a:buNone/>
            </a:pPr>
            <a:endParaRPr sz="1200">
              <a:solidFill>
                <a:schemeClr val="dk1"/>
              </a:solidFill>
            </a:endParaRPr>
          </a:p>
          <a:p>
            <a:pPr marL="0" lvl="0" indent="0" algn="l" rtl="0">
              <a:spcBef>
                <a:spcPts val="280"/>
              </a:spcBef>
              <a:spcAft>
                <a:spcPts val="0"/>
              </a:spcAft>
              <a:buNone/>
            </a:pPr>
            <a:endParaRPr sz="1200">
              <a:solidFill>
                <a:schemeClr val="dk1"/>
              </a:solidFill>
            </a:endParaRPr>
          </a:p>
          <a:p>
            <a:pPr marL="342900" lvl="0" indent="-342900" algn="ctr" rtl="0">
              <a:spcBef>
                <a:spcPts val="640"/>
              </a:spcBef>
              <a:spcAft>
                <a:spcPts val="0"/>
              </a:spcAft>
              <a:buClr>
                <a:srgbClr val="B60225"/>
              </a:buClr>
              <a:buSzPts val="3200"/>
              <a:buFont typeface="Helvetica Neue"/>
              <a:buNone/>
            </a:pPr>
            <a:endParaRPr>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0"/>
          <p:cNvSpPr txBox="1"/>
          <p:nvPr/>
        </p:nvSpPr>
        <p:spPr>
          <a:xfrm>
            <a:off x="4724400" y="381000"/>
            <a:ext cx="4267200" cy="46196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rgbClr val="C00000"/>
              </a:buClr>
              <a:buSzPts val="2400"/>
              <a:buFont typeface="Noto Sans Symbols"/>
              <a:buNone/>
            </a:pPr>
            <a:r>
              <a:rPr lang="en-US" sz="2400" b="1">
                <a:solidFill>
                  <a:srgbClr val="C00000"/>
                </a:solidFill>
                <a:latin typeface="Arial"/>
                <a:ea typeface="Arial"/>
                <a:cs typeface="Arial"/>
                <a:sym typeface="Arial"/>
              </a:rPr>
              <a:t>REQUIRED TAX FORMS</a:t>
            </a:r>
            <a:endParaRPr/>
          </a:p>
        </p:txBody>
      </p:sp>
      <p:sp>
        <p:nvSpPr>
          <p:cNvPr id="181" name="Google Shape;181;p20"/>
          <p:cNvSpPr txBox="1">
            <a:spLocks noGrp="1"/>
          </p:cNvSpPr>
          <p:nvPr>
            <p:ph type="body" idx="1"/>
          </p:nvPr>
        </p:nvSpPr>
        <p:spPr>
          <a:xfrm>
            <a:off x="0" y="6362700"/>
            <a:ext cx="9144000" cy="495300"/>
          </a:xfrm>
          <a:prstGeom prst="rect">
            <a:avLst/>
          </a:prstGeom>
          <a:noFill/>
          <a:ln>
            <a:noFill/>
          </a:ln>
        </p:spPr>
        <p:txBody>
          <a:bodyPr spcFirstLastPara="1" wrap="square" lIns="0" tIns="45700" rIns="91425" bIns="45700" anchor="t" anchorCtr="0">
            <a:noAutofit/>
          </a:bodyPr>
          <a:lstStyle/>
          <a:p>
            <a:pPr marL="342900" lvl="0" indent="-342900" algn="ctr" rtl="0">
              <a:spcBef>
                <a:spcPts val="0"/>
              </a:spcBef>
              <a:spcAft>
                <a:spcPts val="0"/>
              </a:spcAft>
              <a:buClr>
                <a:srgbClr val="FFFFFF"/>
              </a:buClr>
              <a:buSzPts val="2000"/>
              <a:buFont typeface="Helvetica Neue"/>
              <a:buNone/>
            </a:pPr>
            <a:endParaRPr/>
          </a:p>
        </p:txBody>
      </p:sp>
      <p:sp>
        <p:nvSpPr>
          <p:cNvPr id="182" name="Google Shape;182;p20"/>
          <p:cNvSpPr txBox="1">
            <a:spLocks noGrp="1"/>
          </p:cNvSpPr>
          <p:nvPr>
            <p:ph type="body" idx="2"/>
          </p:nvPr>
        </p:nvSpPr>
        <p:spPr>
          <a:xfrm>
            <a:off x="342575" y="1142275"/>
            <a:ext cx="8477100" cy="5565300"/>
          </a:xfrm>
          <a:prstGeom prst="rect">
            <a:avLst/>
          </a:prstGeom>
          <a:noFill/>
          <a:ln>
            <a:noFill/>
          </a:ln>
        </p:spPr>
        <p:txBody>
          <a:bodyPr spcFirstLastPara="1" wrap="square" lIns="0" tIns="0" rIns="0" bIns="0" anchor="t" anchorCtr="0">
            <a:noAutofit/>
          </a:bodyPr>
          <a:lstStyle/>
          <a:p>
            <a:pPr marL="365760" lvl="0" indent="-194564" algn="just" rtl="0">
              <a:spcBef>
                <a:spcPts val="0"/>
              </a:spcBef>
              <a:spcAft>
                <a:spcPts val="0"/>
              </a:spcAft>
              <a:buClr>
                <a:srgbClr val="B60225"/>
              </a:buClr>
              <a:buSzPts val="1400"/>
              <a:buFont typeface="Noto Sans Symbols"/>
              <a:buNone/>
            </a:pPr>
            <a:endParaRPr sz="1400" u="sng">
              <a:solidFill>
                <a:schemeClr val="dk1"/>
              </a:solidFill>
            </a:endParaRPr>
          </a:p>
          <a:p>
            <a:pPr marL="82296" lvl="0" indent="0" algn="just" rtl="0">
              <a:spcBef>
                <a:spcPts val="0"/>
              </a:spcBef>
              <a:spcAft>
                <a:spcPts val="0"/>
              </a:spcAft>
              <a:buClr>
                <a:schemeClr val="dk1"/>
              </a:buClr>
              <a:buSzPts val="1400"/>
              <a:buNone/>
            </a:pPr>
            <a:r>
              <a:rPr lang="en-US" sz="1400" b="1" u="sng">
                <a:solidFill>
                  <a:schemeClr val="dk1"/>
                </a:solidFill>
                <a:latin typeface="Arial"/>
                <a:ea typeface="Arial"/>
                <a:cs typeface="Arial"/>
                <a:sym typeface="Arial"/>
              </a:rPr>
              <a:t>NYS Substitute Form W-9</a:t>
            </a:r>
            <a:r>
              <a:rPr lang="en-US" sz="1400" b="1">
                <a:solidFill>
                  <a:schemeClr val="dk1"/>
                </a:solidFill>
                <a:latin typeface="Arial"/>
                <a:ea typeface="Arial"/>
                <a:cs typeface="Arial"/>
                <a:sym typeface="Arial"/>
              </a:rPr>
              <a:t>:   </a:t>
            </a:r>
            <a:r>
              <a:rPr lang="en-US" sz="1400">
                <a:solidFill>
                  <a:schemeClr val="dk1"/>
                </a:solidFill>
                <a:latin typeface="Arial"/>
                <a:ea typeface="Arial"/>
                <a:cs typeface="Arial"/>
                <a:sym typeface="Arial"/>
              </a:rPr>
              <a:t>Used by U.S. Citizens and resident aliens to report their social security or individual tax identification number.   The number provided is used by the payer to report payments other than expense reimbursements to the independent contractor. </a:t>
            </a:r>
            <a:r>
              <a:rPr lang="en-US" sz="1400" i="1">
                <a:solidFill>
                  <a:schemeClr val="dk1"/>
                </a:solidFill>
                <a:latin typeface="Arial"/>
                <a:ea typeface="Arial"/>
                <a:cs typeface="Arial"/>
                <a:sym typeface="Arial"/>
              </a:rPr>
              <a:t>Given to the withholding agent or payer.</a:t>
            </a:r>
            <a:endParaRPr sz="1400"/>
          </a:p>
          <a:p>
            <a:pPr marL="114300" lvl="0" indent="0" algn="just" rtl="0">
              <a:spcBef>
                <a:spcPts val="0"/>
              </a:spcBef>
              <a:spcAft>
                <a:spcPts val="0"/>
              </a:spcAft>
              <a:buClr>
                <a:srgbClr val="B60225"/>
              </a:buClr>
              <a:buSzPts val="1400"/>
              <a:buNone/>
            </a:pPr>
            <a:endParaRPr sz="1400">
              <a:solidFill>
                <a:schemeClr val="dk1"/>
              </a:solidFill>
              <a:latin typeface="Arial"/>
              <a:ea typeface="Arial"/>
              <a:cs typeface="Arial"/>
              <a:sym typeface="Arial"/>
            </a:endParaRPr>
          </a:p>
          <a:p>
            <a:pPr marL="82296" lvl="0" indent="0" algn="just" rtl="0">
              <a:spcBef>
                <a:spcPts val="0"/>
              </a:spcBef>
              <a:spcAft>
                <a:spcPts val="0"/>
              </a:spcAft>
              <a:buClr>
                <a:schemeClr val="dk1"/>
              </a:buClr>
              <a:buSzPts val="1400"/>
              <a:buNone/>
            </a:pPr>
            <a:r>
              <a:rPr lang="en-US" sz="1400" b="1" u="sng">
                <a:solidFill>
                  <a:schemeClr val="dk1"/>
                </a:solidFill>
                <a:latin typeface="Arial"/>
                <a:ea typeface="Arial"/>
                <a:cs typeface="Arial"/>
                <a:sym typeface="Arial"/>
              </a:rPr>
              <a:t>Form W8-BEN</a:t>
            </a:r>
            <a:r>
              <a:rPr lang="en-US" sz="1400" u="sng">
                <a:solidFill>
                  <a:schemeClr val="dk1"/>
                </a:solidFill>
                <a:latin typeface="Arial"/>
                <a:ea typeface="Arial"/>
                <a:cs typeface="Arial"/>
                <a:sym typeface="Arial"/>
              </a:rPr>
              <a:t>: </a:t>
            </a:r>
            <a:r>
              <a:rPr lang="en-US" sz="1400">
                <a:solidFill>
                  <a:schemeClr val="dk1"/>
                </a:solidFill>
                <a:latin typeface="Arial"/>
                <a:ea typeface="Arial"/>
                <a:cs typeface="Arial"/>
                <a:sym typeface="Arial"/>
              </a:rPr>
              <a:t> The W-8BEN is completed to establish that the person is not a U.S. citizen and/or to claim they are the beneficial owner of the income for which the form is being provided.  </a:t>
            </a:r>
            <a:r>
              <a:rPr lang="en-US" sz="1400" i="1">
                <a:solidFill>
                  <a:schemeClr val="dk1"/>
                </a:solidFill>
                <a:latin typeface="Arial"/>
                <a:ea typeface="Arial"/>
                <a:cs typeface="Arial"/>
                <a:sym typeface="Arial"/>
              </a:rPr>
              <a:t>Given to the withholding agent or payer.</a:t>
            </a:r>
            <a:endParaRPr sz="1400"/>
          </a:p>
          <a:p>
            <a:pPr marL="365760" lvl="0" indent="-194564" algn="just" rtl="0">
              <a:spcBef>
                <a:spcPts val="0"/>
              </a:spcBef>
              <a:spcAft>
                <a:spcPts val="0"/>
              </a:spcAft>
              <a:buClr>
                <a:srgbClr val="B60225"/>
              </a:buClr>
              <a:buSzPts val="1400"/>
              <a:buNone/>
            </a:pPr>
            <a:endParaRPr sz="1400" i="1">
              <a:solidFill>
                <a:schemeClr val="dk1"/>
              </a:solidFill>
              <a:latin typeface="Arial"/>
              <a:ea typeface="Arial"/>
              <a:cs typeface="Arial"/>
              <a:sym typeface="Arial"/>
            </a:endParaRPr>
          </a:p>
          <a:p>
            <a:pPr marL="82296" lvl="0" indent="0" algn="l" rtl="0">
              <a:spcBef>
                <a:spcPts val="0"/>
              </a:spcBef>
              <a:spcAft>
                <a:spcPts val="0"/>
              </a:spcAft>
              <a:buClr>
                <a:schemeClr val="dk1"/>
              </a:buClr>
              <a:buSzPts val="1400"/>
              <a:buNone/>
            </a:pPr>
            <a:r>
              <a:rPr lang="en-US" sz="1400" b="1" u="sng">
                <a:solidFill>
                  <a:schemeClr val="dk1"/>
                </a:solidFill>
                <a:latin typeface="Arial"/>
                <a:ea typeface="Arial"/>
                <a:cs typeface="Arial"/>
                <a:sym typeface="Arial"/>
              </a:rPr>
              <a:t>Form W-7</a:t>
            </a:r>
            <a:r>
              <a:rPr lang="en-US" sz="1400" u="sng">
                <a:solidFill>
                  <a:schemeClr val="dk1"/>
                </a:solidFill>
                <a:latin typeface="Arial"/>
                <a:ea typeface="Arial"/>
                <a:cs typeface="Arial"/>
                <a:sym typeface="Arial"/>
              </a:rPr>
              <a:t>:</a:t>
            </a:r>
            <a:r>
              <a:rPr lang="en-US" sz="1400">
                <a:solidFill>
                  <a:schemeClr val="dk1"/>
                </a:solidFill>
                <a:latin typeface="Arial"/>
                <a:ea typeface="Arial"/>
                <a:cs typeface="Arial"/>
                <a:sym typeface="Arial"/>
              </a:rPr>
              <a:t> </a:t>
            </a:r>
            <a:r>
              <a:rPr lang="en-US" sz="1400" i="1">
                <a:solidFill>
                  <a:schemeClr val="dk1"/>
                </a:solidFill>
                <a:latin typeface="Arial"/>
                <a:ea typeface="Arial"/>
                <a:cs typeface="Arial"/>
                <a:sym typeface="Arial"/>
              </a:rPr>
              <a:t>(Application for IRS Individual Taxpayer Identification Number ) </a:t>
            </a:r>
            <a:r>
              <a:rPr lang="en-US" sz="1400">
                <a:solidFill>
                  <a:schemeClr val="dk1"/>
                </a:solidFill>
                <a:latin typeface="Arial"/>
                <a:ea typeface="Arial"/>
                <a:cs typeface="Arial"/>
                <a:sym typeface="Arial"/>
              </a:rPr>
              <a:t>Nonresident aliens who receive compensation from U. S. sources must provide a tax identification number.  If they do not have, and are not eligible for, a social security number, they must complete this form to obtain an individual taxpayer identification number (ITIN).  This number is used to report compensation for services. It is used when completing a Form 8233.  (Remember, without a tax identification number, we are required by the IRS to withhold 30% tax.)</a:t>
            </a:r>
            <a:endParaRPr sz="1400"/>
          </a:p>
          <a:p>
            <a:pPr marL="82296" lvl="0" indent="0" algn="l" rtl="0">
              <a:spcBef>
                <a:spcPts val="0"/>
              </a:spcBef>
              <a:spcAft>
                <a:spcPts val="0"/>
              </a:spcAft>
              <a:buClr>
                <a:srgbClr val="B60225"/>
              </a:buClr>
              <a:buSzPts val="1400"/>
              <a:buNone/>
            </a:pPr>
            <a:endParaRPr sz="1400">
              <a:solidFill>
                <a:schemeClr val="dk1"/>
              </a:solidFill>
              <a:latin typeface="Arial"/>
              <a:ea typeface="Arial"/>
              <a:cs typeface="Arial"/>
              <a:sym typeface="Arial"/>
            </a:endParaRPr>
          </a:p>
          <a:p>
            <a:pPr marL="82296" lvl="0" indent="0" algn="l" rtl="0">
              <a:spcBef>
                <a:spcPts val="0"/>
              </a:spcBef>
              <a:spcAft>
                <a:spcPts val="0"/>
              </a:spcAft>
              <a:buClr>
                <a:schemeClr val="dk1"/>
              </a:buClr>
              <a:buSzPts val="1400"/>
              <a:buNone/>
            </a:pPr>
            <a:r>
              <a:rPr lang="en-US" sz="1400" b="1" u="sng">
                <a:solidFill>
                  <a:schemeClr val="dk1"/>
                </a:solidFill>
                <a:latin typeface="Arial"/>
                <a:ea typeface="Arial"/>
                <a:cs typeface="Arial"/>
                <a:sym typeface="Arial"/>
              </a:rPr>
              <a:t>Form 8233</a:t>
            </a:r>
            <a:r>
              <a:rPr lang="en-US" sz="1400">
                <a:solidFill>
                  <a:schemeClr val="dk1"/>
                </a:solidFill>
                <a:latin typeface="Arial"/>
                <a:ea typeface="Arial"/>
                <a:cs typeface="Arial"/>
                <a:sym typeface="Arial"/>
              </a:rPr>
              <a:t>:  Used by nonresident aliens to request an exemption from withholding tax when they are residents of a foreign country with which the United States has an income tax treaty.  </a:t>
            </a:r>
            <a:endParaRPr sz="1400"/>
          </a:p>
          <a:p>
            <a:pPr marL="82296" lvl="0" indent="0" algn="l" rtl="0">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All Non-Resident Aliens (NRA) that perform a service in the U.S. will be taxed at 30% withholding unless a tax treaty exists in their country of citizenship with the U.S. It is the responsibility of the University department engaging the NRA Independent Contractor and/or the Independent Contractor to include form 8233 with the Independent Contractor paperwork.</a:t>
            </a:r>
            <a:endParaRPr sz="1400">
              <a:solidFill>
                <a:schemeClr val="dk1"/>
              </a:solidFill>
              <a:latin typeface="Arial"/>
              <a:ea typeface="Arial"/>
              <a:cs typeface="Arial"/>
              <a:sym typeface="Arial"/>
            </a:endParaRPr>
          </a:p>
          <a:p>
            <a:pPr marL="82296" lvl="0" indent="0" algn="l" rtl="0">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To determine tax residency for tax withholding purposes, a “Request for Alien Information” and a “Substantial Presence Test”  should be completed. </a:t>
            </a:r>
            <a:r>
              <a:rPr lang="en-US" sz="1100">
                <a:solidFill>
                  <a:srgbClr val="222222"/>
                </a:solidFill>
                <a:highlight>
                  <a:srgbClr val="FFFFFF"/>
                </a:highlight>
                <a:latin typeface="Arial"/>
                <a:ea typeface="Arial"/>
                <a:cs typeface="Arial"/>
                <a:sym typeface="Arial"/>
              </a:rPr>
              <a:t>RF Request for Alien Info Form: </a:t>
            </a:r>
            <a:r>
              <a:rPr lang="en-US" sz="1100" u="sng">
                <a:solidFill>
                  <a:srgbClr val="1155CC"/>
                </a:solidFill>
                <a:highlight>
                  <a:srgbClr val="FFFFFF"/>
                </a:highlight>
                <a:latin typeface="Arial"/>
                <a:ea typeface="Arial"/>
                <a:cs typeface="Arial"/>
                <a:sym typeface="Arial"/>
                <a:hlinkClick r:id="rId3">
                  <a:extLst>
                    <a:ext uri="{A12FA001-AC4F-418D-AE19-62706E023703}">
                      <ahyp:hlinkClr xmlns:ahyp="http://schemas.microsoft.com/office/drawing/2018/hyperlinkcolor" val="tx"/>
                    </a:ext>
                  </a:extLst>
                </a:hlinkClick>
              </a:rPr>
              <a:t>https://www.rfsuny.org/media/RFSUNY/forms/apfrm057.pdf</a:t>
            </a:r>
            <a:endParaRPr sz="1100" u="sng">
              <a:solidFill>
                <a:srgbClr val="1155CC"/>
              </a:solidFill>
              <a:highlight>
                <a:srgbClr val="FFFFFF"/>
              </a:highlight>
              <a:latin typeface="Arial"/>
              <a:ea typeface="Arial"/>
              <a:cs typeface="Arial"/>
              <a:sym typeface="Arial"/>
            </a:endParaRPr>
          </a:p>
          <a:p>
            <a:pPr marL="82296" lvl="0" indent="0" algn="l" rtl="0">
              <a:spcBef>
                <a:spcPts val="0"/>
              </a:spcBef>
              <a:spcAft>
                <a:spcPts val="0"/>
              </a:spcAft>
              <a:buClr>
                <a:srgbClr val="B60225"/>
              </a:buClr>
              <a:buSzPts val="1400"/>
              <a:buNone/>
            </a:pPr>
            <a:endParaRPr sz="1400">
              <a:solidFill>
                <a:schemeClr val="dk1"/>
              </a:solidFill>
              <a:latin typeface="Arial"/>
              <a:ea typeface="Arial"/>
              <a:cs typeface="Arial"/>
              <a:sym typeface="Arial"/>
            </a:endParaRPr>
          </a:p>
          <a:p>
            <a:pPr marL="82296" lvl="0" indent="0" algn="r" rtl="0">
              <a:spcBef>
                <a:spcPts val="0"/>
              </a:spcBef>
              <a:spcAft>
                <a:spcPts val="0"/>
              </a:spcAft>
              <a:buClr>
                <a:schemeClr val="dk1"/>
              </a:buClr>
              <a:buSzPts val="1400"/>
              <a:buNone/>
            </a:pPr>
            <a:r>
              <a:rPr lang="en-US" sz="1400">
                <a:solidFill>
                  <a:schemeClr val="dk1"/>
                </a:solidFill>
                <a:latin typeface="Arial"/>
                <a:ea typeface="Arial"/>
                <a:cs typeface="Arial"/>
                <a:sym typeface="Arial"/>
              </a:rPr>
              <a:t>												</a:t>
            </a:r>
            <a:r>
              <a:rPr lang="en-US" sz="140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www.irs.gov</a:t>
            </a:r>
            <a:r>
              <a:rPr lang="en-US" sz="1400">
                <a:solidFill>
                  <a:schemeClr val="dk1"/>
                </a:solidFill>
                <a:latin typeface="Arial"/>
                <a:ea typeface="Arial"/>
                <a:cs typeface="Arial"/>
                <a:sym typeface="Arial"/>
              </a:rPr>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1"/>
          <p:cNvSpPr txBox="1">
            <a:spLocks noGrp="1"/>
          </p:cNvSpPr>
          <p:nvPr>
            <p:ph type="body" idx="1"/>
          </p:nvPr>
        </p:nvSpPr>
        <p:spPr>
          <a:xfrm>
            <a:off x="533400" y="1371600"/>
            <a:ext cx="8229600" cy="4800600"/>
          </a:xfrm>
          <a:prstGeom prst="rect">
            <a:avLst/>
          </a:prstGeom>
          <a:noFill/>
          <a:ln>
            <a:noFill/>
          </a:ln>
        </p:spPr>
        <p:txBody>
          <a:bodyPr spcFirstLastPara="1" wrap="square" lIns="0" tIns="45700" rIns="91425" bIns="45700" anchor="t" anchorCtr="0">
            <a:normAutofit fontScale="85000" lnSpcReduction="20000"/>
          </a:bodyPr>
          <a:lstStyle/>
          <a:p>
            <a:pPr marL="82550" lvl="0" indent="0" algn="l" rtl="0">
              <a:spcBef>
                <a:spcPts val="0"/>
              </a:spcBef>
              <a:spcAft>
                <a:spcPts val="0"/>
              </a:spcAft>
              <a:buClr>
                <a:schemeClr val="dk1"/>
              </a:buClr>
              <a:buSzPct val="100000"/>
              <a:buFont typeface="Noto Sans Symbols"/>
              <a:buNone/>
            </a:pPr>
            <a:endParaRPr sz="1400">
              <a:solidFill>
                <a:srgbClr val="205867"/>
              </a:solidFill>
              <a:latin typeface="Arial"/>
              <a:ea typeface="Arial"/>
              <a:cs typeface="Arial"/>
              <a:sym typeface="Arial"/>
            </a:endParaRPr>
          </a:p>
          <a:p>
            <a:pPr marL="82550" lvl="0" indent="0" algn="l" rtl="0">
              <a:spcBef>
                <a:spcPts val="259"/>
              </a:spcBef>
              <a:spcAft>
                <a:spcPts val="0"/>
              </a:spcAft>
              <a:buClr>
                <a:schemeClr val="dk1"/>
              </a:buClr>
              <a:buSzPct val="37332"/>
              <a:buNone/>
            </a:pPr>
            <a:r>
              <a:rPr lang="en-US" sz="1400">
                <a:latin typeface="Arial"/>
                <a:ea typeface="Arial"/>
                <a:cs typeface="Arial"/>
                <a:sym typeface="Arial"/>
              </a:rPr>
              <a:t>T</a:t>
            </a:r>
            <a:r>
              <a:rPr lang="en-US" sz="1635">
                <a:latin typeface="Arial"/>
                <a:ea typeface="Arial"/>
                <a:cs typeface="Arial"/>
                <a:sym typeface="Arial"/>
              </a:rPr>
              <a:t>here are many facets to the Employee, Employer, and Non-Employee business relationship. </a:t>
            </a:r>
            <a:endParaRPr sz="1635">
              <a:latin typeface="Arial"/>
              <a:ea typeface="Arial"/>
              <a:cs typeface="Arial"/>
              <a:sym typeface="Arial"/>
            </a:endParaRPr>
          </a:p>
          <a:p>
            <a:pPr marL="82550" lvl="0" indent="0" algn="l" rtl="0">
              <a:spcBef>
                <a:spcPts val="259"/>
              </a:spcBef>
              <a:spcAft>
                <a:spcPts val="0"/>
              </a:spcAft>
              <a:buClr>
                <a:schemeClr val="dk1"/>
              </a:buClr>
              <a:buSzPct val="31961"/>
              <a:buNone/>
            </a:pPr>
            <a:r>
              <a:rPr lang="en-US" sz="1635">
                <a:latin typeface="Arial"/>
                <a:ea typeface="Arial"/>
                <a:cs typeface="Arial"/>
                <a:sym typeface="Arial"/>
              </a:rPr>
              <a:t>For additional assistance please visit the following websites and take note of the department contacts:</a:t>
            </a:r>
            <a:endParaRPr sz="3435"/>
          </a:p>
          <a:p>
            <a:pPr marL="82550" lvl="0" indent="0" algn="l" rtl="0">
              <a:spcBef>
                <a:spcPts val="259"/>
              </a:spcBef>
              <a:spcAft>
                <a:spcPts val="0"/>
              </a:spcAft>
              <a:buClr>
                <a:schemeClr val="dk1"/>
              </a:buClr>
              <a:buSzPct val="31961"/>
              <a:buNone/>
            </a:pPr>
            <a:endParaRPr sz="1635">
              <a:latin typeface="Arial"/>
              <a:ea typeface="Arial"/>
              <a:cs typeface="Arial"/>
              <a:sym typeface="Arial"/>
            </a:endParaRPr>
          </a:p>
          <a:p>
            <a:pPr marL="82550" lvl="0" indent="0" algn="l" rtl="0">
              <a:spcBef>
                <a:spcPts val="259"/>
              </a:spcBef>
              <a:spcAft>
                <a:spcPts val="0"/>
              </a:spcAft>
              <a:buClr>
                <a:schemeClr val="dk1"/>
              </a:buClr>
              <a:buSzPct val="42453"/>
              <a:buNone/>
            </a:pPr>
            <a:r>
              <a:rPr lang="en-US" sz="1535" b="1">
                <a:latin typeface="Arial"/>
                <a:ea typeface="Arial"/>
                <a:cs typeface="Arial"/>
                <a:sym typeface="Arial"/>
              </a:rPr>
              <a:t>Human Resource Services:</a:t>
            </a:r>
            <a:endParaRPr sz="3435"/>
          </a:p>
          <a:p>
            <a:pPr marL="82550" lvl="0" indent="0" algn="l" rtl="0">
              <a:spcBef>
                <a:spcPts val="259"/>
              </a:spcBef>
              <a:spcAft>
                <a:spcPts val="0"/>
              </a:spcAft>
              <a:buClr>
                <a:schemeClr val="dk1"/>
              </a:buClr>
              <a:buSzPct val="42453"/>
              <a:buNone/>
            </a:pPr>
            <a:r>
              <a:rPr lang="en-US" sz="1535">
                <a:latin typeface="Arial"/>
                <a:ea typeface="Arial"/>
                <a:cs typeface="Arial"/>
                <a:sym typeface="Arial"/>
              </a:rPr>
              <a:t>390 Administration</a:t>
            </a:r>
            <a:endParaRPr sz="1535"/>
          </a:p>
          <a:p>
            <a:pPr marL="82550" lvl="0" indent="0" algn="l" rtl="0">
              <a:spcBef>
                <a:spcPts val="0"/>
              </a:spcBef>
              <a:spcAft>
                <a:spcPts val="0"/>
              </a:spcAft>
              <a:buClr>
                <a:schemeClr val="dk1"/>
              </a:buClr>
              <a:buSzPct val="42453"/>
              <a:buNone/>
            </a:pPr>
            <a:r>
              <a:rPr lang="en-US" sz="1535">
                <a:latin typeface="Arial"/>
                <a:ea typeface="Arial"/>
                <a:cs typeface="Arial"/>
                <a:sym typeface="Arial"/>
              </a:rPr>
              <a:t>(631) 632-6155</a:t>
            </a:r>
            <a:endParaRPr sz="1535"/>
          </a:p>
          <a:p>
            <a:pPr marL="82550" lvl="0" indent="0" algn="l" rtl="0">
              <a:spcBef>
                <a:spcPts val="259"/>
              </a:spcBef>
              <a:spcAft>
                <a:spcPts val="0"/>
              </a:spcAft>
              <a:buClr>
                <a:schemeClr val="dk1"/>
              </a:buClr>
              <a:buSzPct val="42453"/>
              <a:buNone/>
            </a:pPr>
            <a:r>
              <a:rPr lang="en-US" sz="1535">
                <a:latin typeface="Arial"/>
                <a:ea typeface="Arial"/>
                <a:cs typeface="Arial"/>
                <a:sym typeface="Arial"/>
              </a:rPr>
              <a:t>Independent Contractor Tool: </a:t>
            </a:r>
            <a:r>
              <a:rPr lang="en-US" sz="1535" b="1" u="sng">
                <a:solidFill>
                  <a:schemeClr val="hlink"/>
                </a:solidFill>
                <a:latin typeface="Arial"/>
                <a:ea typeface="Arial"/>
                <a:cs typeface="Arial"/>
                <a:sym typeface="Arial"/>
                <a:hlinkClick r:id="rId3"/>
              </a:rPr>
              <a:t>http://www.stonybrook.edu/hr/misc/ic/</a:t>
            </a:r>
            <a:r>
              <a:rPr lang="en-US" sz="1535">
                <a:latin typeface="Arial"/>
                <a:ea typeface="Arial"/>
                <a:cs typeface="Arial"/>
                <a:sym typeface="Arial"/>
              </a:rPr>
              <a:t> </a:t>
            </a:r>
            <a:endParaRPr sz="3435"/>
          </a:p>
          <a:p>
            <a:pPr marL="82550" lvl="0" indent="0" algn="l" rtl="0">
              <a:spcBef>
                <a:spcPts val="0"/>
              </a:spcBef>
              <a:spcAft>
                <a:spcPts val="0"/>
              </a:spcAft>
              <a:buClr>
                <a:schemeClr val="dk1"/>
              </a:buClr>
              <a:buSzPct val="41593"/>
              <a:buNone/>
            </a:pPr>
            <a:endParaRPr sz="1535">
              <a:latin typeface="Arial"/>
              <a:ea typeface="Arial"/>
              <a:cs typeface="Arial"/>
              <a:sym typeface="Arial"/>
            </a:endParaRPr>
          </a:p>
          <a:p>
            <a:pPr marL="82550" lvl="0" indent="0" algn="l" rtl="0">
              <a:spcBef>
                <a:spcPts val="0"/>
              </a:spcBef>
              <a:spcAft>
                <a:spcPts val="0"/>
              </a:spcAft>
              <a:buClr>
                <a:schemeClr val="dk1"/>
              </a:buClr>
              <a:buSzPct val="41593"/>
              <a:buNone/>
            </a:pPr>
            <a:endParaRPr sz="1535">
              <a:latin typeface="Arial"/>
              <a:ea typeface="Arial"/>
              <a:cs typeface="Arial"/>
              <a:sym typeface="Arial"/>
            </a:endParaRPr>
          </a:p>
          <a:p>
            <a:pPr marL="82550" lvl="0" indent="0" algn="l" rtl="0">
              <a:spcBef>
                <a:spcPts val="0"/>
              </a:spcBef>
              <a:spcAft>
                <a:spcPts val="0"/>
              </a:spcAft>
              <a:buClr>
                <a:schemeClr val="dk1"/>
              </a:buClr>
              <a:buSzPct val="41593"/>
              <a:buNone/>
            </a:pPr>
            <a:r>
              <a:rPr lang="en-US" sz="1535" b="1">
                <a:latin typeface="Arial"/>
                <a:ea typeface="Arial"/>
                <a:cs typeface="Arial"/>
                <a:sym typeface="Arial"/>
              </a:rPr>
              <a:t>The Office of Grants Management</a:t>
            </a:r>
            <a:endParaRPr sz="1535" b="1">
              <a:solidFill>
                <a:srgbClr val="222222"/>
              </a:solidFill>
              <a:latin typeface="Arial"/>
              <a:ea typeface="Arial"/>
              <a:cs typeface="Arial"/>
              <a:sym typeface="Arial"/>
            </a:endParaRPr>
          </a:p>
          <a:p>
            <a:pPr marL="82550" lvl="0" indent="0" algn="l" rtl="0">
              <a:spcBef>
                <a:spcPts val="0"/>
              </a:spcBef>
              <a:spcAft>
                <a:spcPts val="0"/>
              </a:spcAft>
              <a:buClr>
                <a:schemeClr val="dk1"/>
              </a:buClr>
              <a:buSzPct val="41594"/>
              <a:buNone/>
            </a:pPr>
            <a:r>
              <a:rPr lang="en-US" sz="1535">
                <a:latin typeface="Arial"/>
                <a:ea typeface="Arial"/>
                <a:cs typeface="Arial"/>
                <a:sym typeface="Arial"/>
              </a:rPr>
              <a:t>W5510 Frank Melville Memorial Library</a:t>
            </a:r>
            <a:endParaRPr sz="1535">
              <a:latin typeface="Arial"/>
              <a:ea typeface="Arial"/>
              <a:cs typeface="Arial"/>
              <a:sym typeface="Arial"/>
            </a:endParaRPr>
          </a:p>
          <a:p>
            <a:pPr marL="82550" lvl="0" indent="0" algn="l" rtl="0">
              <a:spcBef>
                <a:spcPts val="0"/>
              </a:spcBef>
              <a:spcAft>
                <a:spcPts val="0"/>
              </a:spcAft>
              <a:buClr>
                <a:schemeClr val="dk1"/>
              </a:buClr>
              <a:buSzPct val="41593"/>
              <a:buNone/>
            </a:pPr>
            <a:r>
              <a:rPr lang="en-US" sz="1535">
                <a:latin typeface="Arial"/>
                <a:ea typeface="Arial"/>
                <a:cs typeface="Arial"/>
                <a:sym typeface="Arial"/>
              </a:rPr>
              <a:t>ogm_ovpr@stonybrook.edu</a:t>
            </a:r>
            <a:endParaRPr sz="1535">
              <a:latin typeface="Arial"/>
              <a:ea typeface="Arial"/>
              <a:cs typeface="Arial"/>
              <a:sym typeface="Arial"/>
            </a:endParaRPr>
          </a:p>
          <a:p>
            <a:pPr marL="82550" lvl="0" indent="0" algn="l" rtl="0">
              <a:spcBef>
                <a:spcPts val="0"/>
              </a:spcBef>
              <a:spcAft>
                <a:spcPts val="0"/>
              </a:spcAft>
              <a:buClr>
                <a:schemeClr val="dk1"/>
              </a:buClr>
              <a:buSzPct val="41593"/>
              <a:buNone/>
            </a:pPr>
            <a:r>
              <a:rPr lang="en-US" sz="1535">
                <a:latin typeface="Arial"/>
                <a:ea typeface="Arial"/>
                <a:cs typeface="Arial"/>
                <a:sym typeface="Arial"/>
              </a:rPr>
              <a:t>(631) 632*9038</a:t>
            </a:r>
            <a:endParaRPr sz="1535"/>
          </a:p>
          <a:p>
            <a:pPr marL="82550" lvl="0" indent="0" algn="l" rtl="0">
              <a:spcBef>
                <a:spcPts val="0"/>
              </a:spcBef>
              <a:spcAft>
                <a:spcPts val="0"/>
              </a:spcAft>
              <a:buClr>
                <a:schemeClr val="dk1"/>
              </a:buClr>
              <a:buSzPct val="41593"/>
              <a:buNone/>
            </a:pPr>
            <a:endParaRPr sz="1535">
              <a:latin typeface="Arial"/>
              <a:ea typeface="Arial"/>
              <a:cs typeface="Arial"/>
              <a:sym typeface="Arial"/>
            </a:endParaRPr>
          </a:p>
          <a:p>
            <a:pPr marL="82550" lvl="0" indent="0" algn="l" rtl="0">
              <a:spcBef>
                <a:spcPts val="0"/>
              </a:spcBef>
              <a:spcAft>
                <a:spcPts val="0"/>
              </a:spcAft>
              <a:buClr>
                <a:schemeClr val="dk1"/>
              </a:buClr>
              <a:buSzPct val="41593"/>
              <a:buNone/>
            </a:pPr>
            <a:endParaRPr sz="1535">
              <a:latin typeface="Arial"/>
              <a:ea typeface="Arial"/>
              <a:cs typeface="Arial"/>
              <a:sym typeface="Arial"/>
            </a:endParaRPr>
          </a:p>
          <a:p>
            <a:pPr marL="82550" lvl="0" indent="0" algn="l" rtl="0">
              <a:spcBef>
                <a:spcPts val="259"/>
              </a:spcBef>
              <a:spcAft>
                <a:spcPts val="0"/>
              </a:spcAft>
              <a:buClr>
                <a:schemeClr val="dk1"/>
              </a:buClr>
              <a:buSzPct val="41594"/>
              <a:buNone/>
            </a:pPr>
            <a:r>
              <a:rPr lang="en-US" sz="1535" b="1"/>
              <a:t>Procurement Office</a:t>
            </a:r>
            <a:endParaRPr sz="1535" b="1"/>
          </a:p>
          <a:p>
            <a:pPr marL="82550" lvl="0" indent="0" algn="l" rtl="0">
              <a:spcBef>
                <a:spcPts val="259"/>
              </a:spcBef>
              <a:spcAft>
                <a:spcPts val="0"/>
              </a:spcAft>
              <a:buClr>
                <a:schemeClr val="dk1"/>
              </a:buClr>
              <a:buSzPct val="41593"/>
              <a:buNone/>
            </a:pPr>
            <a:r>
              <a:rPr lang="en-US" sz="1535" b="1"/>
              <a:t>https://www.stonybrook.edu/procurement/</a:t>
            </a:r>
            <a:endParaRPr sz="1535" b="1"/>
          </a:p>
          <a:p>
            <a:pPr marL="82550" lvl="0" indent="0" algn="l" rtl="0">
              <a:spcBef>
                <a:spcPts val="259"/>
              </a:spcBef>
              <a:spcAft>
                <a:spcPts val="0"/>
              </a:spcAft>
              <a:buClr>
                <a:schemeClr val="dk1"/>
              </a:buClr>
              <a:buSzPct val="41593"/>
              <a:buNone/>
            </a:pPr>
            <a:r>
              <a:rPr lang="en-US" sz="1535"/>
              <a:t>Research and Development Campus, Building 17</a:t>
            </a:r>
            <a:br>
              <a:rPr lang="en-US" sz="1535"/>
            </a:br>
            <a:r>
              <a:rPr lang="en-US" sz="1535"/>
              <a:t>Tel: (631) 632-6010</a:t>
            </a:r>
            <a:br>
              <a:rPr lang="en-US" sz="1535"/>
            </a:br>
            <a:endParaRPr sz="1535"/>
          </a:p>
          <a:p>
            <a:pPr marL="82550" lvl="0" indent="0" algn="l" rtl="0">
              <a:spcBef>
                <a:spcPts val="259"/>
              </a:spcBef>
              <a:spcAft>
                <a:spcPts val="0"/>
              </a:spcAft>
              <a:buClr>
                <a:schemeClr val="dk1"/>
              </a:buClr>
              <a:buSzPct val="41593"/>
              <a:buNone/>
            </a:pPr>
            <a:endParaRPr sz="1535"/>
          </a:p>
          <a:p>
            <a:pPr marL="82550" lvl="0" indent="0" algn="l" rtl="0">
              <a:spcBef>
                <a:spcPts val="259"/>
              </a:spcBef>
              <a:spcAft>
                <a:spcPts val="0"/>
              </a:spcAft>
              <a:buClr>
                <a:schemeClr val="dk1"/>
              </a:buClr>
              <a:buSzPct val="41593"/>
              <a:buNone/>
            </a:pPr>
            <a:r>
              <a:rPr lang="en-US" sz="1535" b="1"/>
              <a:t>Stony Brook Foundation, Inc.</a:t>
            </a:r>
            <a:endParaRPr sz="1535"/>
          </a:p>
          <a:p>
            <a:pPr marL="0" lvl="0" indent="0" algn="l" rtl="0">
              <a:spcBef>
                <a:spcPts val="259"/>
              </a:spcBef>
              <a:spcAft>
                <a:spcPts val="0"/>
              </a:spcAft>
              <a:buClr>
                <a:schemeClr val="dk1"/>
              </a:buClr>
              <a:buSzPct val="41593"/>
              <a:buNone/>
            </a:pPr>
            <a:r>
              <a:rPr lang="en-US" sz="1535"/>
              <a:t>  230 Administration</a:t>
            </a:r>
            <a:br>
              <a:rPr lang="en-US" sz="1535"/>
            </a:br>
            <a:r>
              <a:rPr lang="en-US" sz="1535"/>
              <a:t> (631) 632-6536 </a:t>
            </a:r>
            <a:endParaRPr sz="1335"/>
          </a:p>
          <a:p>
            <a:pPr marL="82550" lvl="0" indent="0" algn="l" rtl="0">
              <a:spcBef>
                <a:spcPts val="259"/>
              </a:spcBef>
              <a:spcAft>
                <a:spcPts val="0"/>
              </a:spcAft>
              <a:buClr>
                <a:schemeClr val="dk1"/>
              </a:buClr>
              <a:buSzPct val="85611"/>
              <a:buFont typeface="Noto Sans Symbols"/>
              <a:buNone/>
            </a:pPr>
            <a:endParaRPr sz="1635">
              <a:solidFill>
                <a:srgbClr val="205867"/>
              </a:solidFill>
              <a:latin typeface="Arial"/>
              <a:ea typeface="Arial"/>
              <a:cs typeface="Arial"/>
              <a:sym typeface="Arial"/>
            </a:endParaRPr>
          </a:p>
        </p:txBody>
      </p:sp>
      <p:sp>
        <p:nvSpPr>
          <p:cNvPr id="189" name="Google Shape;189;p21"/>
          <p:cNvSpPr txBox="1"/>
          <p:nvPr/>
        </p:nvSpPr>
        <p:spPr>
          <a:xfrm>
            <a:off x="6019800" y="381000"/>
            <a:ext cx="2438400"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rgbClr val="C00000"/>
              </a:buClr>
              <a:buSzPts val="2400"/>
              <a:buFont typeface="Noto Sans Symbols"/>
              <a:buNone/>
            </a:pPr>
            <a:r>
              <a:rPr lang="en-US" sz="2400" b="1">
                <a:solidFill>
                  <a:srgbClr val="C00000"/>
                </a:solidFill>
                <a:latin typeface="Arial"/>
                <a:ea typeface="Arial"/>
                <a:cs typeface="Arial"/>
                <a:sym typeface="Arial"/>
              </a:rPr>
              <a:t>IN SUMMARY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2"/>
          <p:cNvSpPr txBox="1">
            <a:spLocks noGrp="1"/>
          </p:cNvSpPr>
          <p:nvPr>
            <p:ph type="title"/>
          </p:nvPr>
        </p:nvSpPr>
        <p:spPr>
          <a:xfrm>
            <a:off x="609600" y="2819400"/>
            <a:ext cx="7886700" cy="1066800"/>
          </a:xfrm>
          <a:prstGeom prst="rect">
            <a:avLst/>
          </a:prstGeom>
          <a:noFill/>
          <a:ln>
            <a:noFill/>
          </a:ln>
        </p:spPr>
        <p:txBody>
          <a:bodyPr spcFirstLastPara="1" wrap="square" lIns="91425" tIns="45700" rIns="91425" bIns="45700" anchor="t" anchorCtr="0">
            <a:noAutofit/>
          </a:bodyPr>
          <a:lstStyle/>
          <a:p>
            <a:pPr marL="0" lvl="0" indent="0" algn="ctr" rtl="0">
              <a:lnSpc>
                <a:spcPct val="70000"/>
              </a:lnSpc>
              <a:spcBef>
                <a:spcPts val="0"/>
              </a:spcBef>
              <a:spcAft>
                <a:spcPts val="0"/>
              </a:spcAft>
              <a:buNone/>
            </a:pPr>
            <a:r>
              <a:rPr lang="en-US" sz="5400" b="1"/>
              <a:t>RESEARCH SECURITY AND </a:t>
            </a:r>
            <a:endParaRPr sz="5400" b="1"/>
          </a:p>
          <a:p>
            <a:pPr marL="0" lvl="0" indent="0" algn="ctr" rtl="0">
              <a:lnSpc>
                <a:spcPct val="70000"/>
              </a:lnSpc>
              <a:spcBef>
                <a:spcPts val="0"/>
              </a:spcBef>
              <a:spcAft>
                <a:spcPts val="0"/>
              </a:spcAft>
              <a:buNone/>
            </a:pPr>
            <a:r>
              <a:rPr lang="en-US" sz="5400" b="1" cap="none">
                <a:latin typeface="Arial"/>
                <a:ea typeface="Arial"/>
                <a:cs typeface="Arial"/>
                <a:sym typeface="Arial"/>
              </a:rPr>
              <a:t>EXPORT CONTROLS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
          <p:cNvSpPr txBox="1">
            <a:spLocks noGrp="1"/>
          </p:cNvSpPr>
          <p:nvPr>
            <p:ph type="body" idx="1"/>
          </p:nvPr>
        </p:nvSpPr>
        <p:spPr>
          <a:xfrm>
            <a:off x="0" y="6362700"/>
            <a:ext cx="9144000" cy="495300"/>
          </a:xfrm>
          <a:prstGeom prst="rect">
            <a:avLst/>
          </a:prstGeom>
          <a:noFill/>
          <a:ln>
            <a:noFill/>
          </a:ln>
        </p:spPr>
        <p:txBody>
          <a:bodyPr spcFirstLastPara="1" wrap="square" lIns="0" tIns="45700" rIns="91425" bIns="45700" anchor="t" anchorCtr="0">
            <a:noAutofit/>
          </a:bodyPr>
          <a:lstStyle/>
          <a:p>
            <a:pPr marL="342900" lvl="0" indent="-342900" algn="ctr" rtl="0">
              <a:spcBef>
                <a:spcPts val="0"/>
              </a:spcBef>
              <a:spcAft>
                <a:spcPts val="0"/>
              </a:spcAft>
              <a:buClr>
                <a:srgbClr val="FFFFFF"/>
              </a:buClr>
              <a:buSzPts val="2000"/>
              <a:buFont typeface="Helvetica Neue"/>
              <a:buNone/>
            </a:pPr>
            <a:endParaRPr/>
          </a:p>
        </p:txBody>
      </p:sp>
      <p:sp>
        <p:nvSpPr>
          <p:cNvPr id="73" name="Google Shape;73;p2"/>
          <p:cNvSpPr txBox="1">
            <a:spLocks noGrp="1"/>
          </p:cNvSpPr>
          <p:nvPr>
            <p:ph type="body" idx="2"/>
          </p:nvPr>
        </p:nvSpPr>
        <p:spPr>
          <a:xfrm>
            <a:off x="457200" y="1367657"/>
            <a:ext cx="8229600" cy="4804543"/>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chemeClr val="dk1"/>
              </a:buClr>
              <a:buSzPts val="2800"/>
              <a:buFont typeface="Helvetica Neue"/>
              <a:buNone/>
            </a:pPr>
            <a:r>
              <a:rPr lang="en-US" sz="2800" b="1" u="sng">
                <a:solidFill>
                  <a:schemeClr val="dk1"/>
                </a:solidFill>
              </a:rPr>
              <a:t>Today’s Agenda</a:t>
            </a:r>
            <a:endParaRPr/>
          </a:p>
          <a:p>
            <a:pPr marL="342900" lvl="0" indent="-342900" algn="l" rtl="0">
              <a:spcBef>
                <a:spcPts val="560"/>
              </a:spcBef>
              <a:spcAft>
                <a:spcPts val="0"/>
              </a:spcAft>
              <a:buClr>
                <a:srgbClr val="B60225"/>
              </a:buClr>
              <a:buSzPts val="2800"/>
              <a:buFont typeface="Helvetica Neue"/>
              <a:buNone/>
            </a:pPr>
            <a:endParaRPr sz="2800" b="1" u="sng">
              <a:solidFill>
                <a:schemeClr val="dk1"/>
              </a:solidFill>
            </a:endParaRPr>
          </a:p>
          <a:p>
            <a:pPr marL="342900" lvl="0" indent="-342900" algn="l" rtl="0">
              <a:spcBef>
                <a:spcPts val="560"/>
              </a:spcBef>
              <a:spcAft>
                <a:spcPts val="0"/>
              </a:spcAft>
              <a:buClr>
                <a:schemeClr val="dk1"/>
              </a:buClr>
              <a:buSzPts val="2800"/>
              <a:buFont typeface="Helvetica Neue"/>
              <a:buNone/>
            </a:pPr>
            <a:r>
              <a:rPr lang="en-US" sz="2800">
                <a:solidFill>
                  <a:schemeClr val="dk1"/>
                </a:solidFill>
              </a:rPr>
              <a:t>Today we will hear from subject matter experts on:</a:t>
            </a:r>
            <a:endParaRPr/>
          </a:p>
          <a:p>
            <a:pPr marL="457200" lvl="0" indent="-457200" algn="l" rtl="0">
              <a:spcBef>
                <a:spcPts val="560"/>
              </a:spcBef>
              <a:spcAft>
                <a:spcPts val="0"/>
              </a:spcAft>
              <a:buClr>
                <a:schemeClr val="dk1"/>
              </a:buClr>
              <a:buSzPts val="2800"/>
              <a:buFont typeface="Arial"/>
              <a:buChar char="•"/>
            </a:pPr>
            <a:r>
              <a:rPr lang="en-US" sz="2800">
                <a:solidFill>
                  <a:schemeClr val="dk1"/>
                </a:solidFill>
              </a:rPr>
              <a:t>Is it an Independent Contractor?</a:t>
            </a:r>
            <a:endParaRPr/>
          </a:p>
          <a:p>
            <a:pPr marL="457200" lvl="0" indent="-457200" algn="l" rtl="0">
              <a:spcBef>
                <a:spcPts val="560"/>
              </a:spcBef>
              <a:spcAft>
                <a:spcPts val="0"/>
              </a:spcAft>
              <a:buClr>
                <a:schemeClr val="dk1"/>
              </a:buClr>
              <a:buSzPts val="2800"/>
              <a:buFont typeface="Arial"/>
              <a:buChar char="•"/>
            </a:pPr>
            <a:r>
              <a:rPr lang="en-US" sz="2800">
                <a:solidFill>
                  <a:schemeClr val="dk1"/>
                </a:solidFill>
              </a:rPr>
              <a:t>Procurement Facts</a:t>
            </a:r>
            <a:endParaRPr/>
          </a:p>
          <a:p>
            <a:pPr marL="457200" lvl="0" indent="-457200" algn="l" rtl="0">
              <a:spcBef>
                <a:spcPts val="560"/>
              </a:spcBef>
              <a:spcAft>
                <a:spcPts val="0"/>
              </a:spcAft>
              <a:buClr>
                <a:schemeClr val="dk1"/>
              </a:buClr>
              <a:buSzPts val="2800"/>
              <a:buFont typeface="Arial"/>
              <a:buChar char="•"/>
            </a:pPr>
            <a:r>
              <a:rPr lang="en-US" sz="2800">
                <a:solidFill>
                  <a:schemeClr val="dk1"/>
                </a:solidFill>
              </a:rPr>
              <a:t>Export Controls – Do’s and Don’ts</a:t>
            </a:r>
            <a:endParaRPr/>
          </a:p>
          <a:p>
            <a:pPr marL="457200" lvl="0" indent="-457200" algn="l" rtl="0">
              <a:spcBef>
                <a:spcPts val="560"/>
              </a:spcBef>
              <a:spcAft>
                <a:spcPts val="0"/>
              </a:spcAft>
              <a:buClr>
                <a:schemeClr val="dk1"/>
              </a:buClr>
              <a:buSzPts val="2800"/>
              <a:buFont typeface="Arial"/>
              <a:buChar char="•"/>
            </a:pPr>
            <a:r>
              <a:rPr lang="en-US" sz="2800">
                <a:solidFill>
                  <a:schemeClr val="dk1"/>
                </a:solidFill>
              </a:rPr>
              <a:t>Visa and Immigration – Get the Facts</a:t>
            </a:r>
            <a:endParaRPr/>
          </a:p>
          <a:p>
            <a:pPr marL="342900" lvl="0" indent="-342900" algn="l" rtl="0">
              <a:spcBef>
                <a:spcPts val="640"/>
              </a:spcBef>
              <a:spcAft>
                <a:spcPts val="0"/>
              </a:spcAft>
              <a:buClr>
                <a:srgbClr val="B60225"/>
              </a:buClr>
              <a:buSzPts val="3200"/>
              <a:buFont typeface="Helvetica Neue"/>
              <a:buNone/>
            </a:pPr>
            <a:endParaRPr/>
          </a:p>
        </p:txBody>
      </p:sp>
      <p:sp>
        <p:nvSpPr>
          <p:cNvPr id="74" name="Google Shape;74;p2"/>
          <p:cNvSpPr txBox="1">
            <a:spLocks noGrp="1"/>
          </p:cNvSpPr>
          <p:nvPr>
            <p:ph type="body" idx="3"/>
          </p:nvPr>
        </p:nvSpPr>
        <p:spPr>
          <a:xfrm>
            <a:off x="4736270" y="464955"/>
            <a:ext cx="3950530" cy="381684"/>
          </a:xfrm>
          <a:prstGeom prst="rect">
            <a:avLst/>
          </a:prstGeom>
          <a:noFill/>
          <a:ln>
            <a:noFill/>
          </a:ln>
        </p:spPr>
        <p:txBody>
          <a:bodyPr spcFirstLastPara="1" wrap="square" lIns="0" tIns="45700" rIns="0" bIns="45700" anchor="t" anchorCtr="0">
            <a:noAutofit/>
          </a:bodyPr>
          <a:lstStyle/>
          <a:p>
            <a:pPr marL="342900" lvl="0" indent="-342900" algn="r" rtl="0">
              <a:spcBef>
                <a:spcPts val="0"/>
              </a:spcBef>
              <a:spcAft>
                <a:spcPts val="0"/>
              </a:spcAft>
              <a:buClr>
                <a:schemeClr val="dk1"/>
              </a:buClr>
              <a:buSzPts val="1500"/>
              <a:buFont typeface="Helvetica Neue"/>
              <a:buNone/>
            </a:pPr>
            <a:r>
              <a:rPr lang="en-US"/>
              <a:t>WELCOME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3"/>
          <p:cNvSpPr txBox="1">
            <a:spLocks noGrp="1"/>
          </p:cNvSpPr>
          <p:nvPr>
            <p:ph type="body" idx="1"/>
          </p:nvPr>
        </p:nvSpPr>
        <p:spPr>
          <a:xfrm>
            <a:off x="0" y="6362700"/>
            <a:ext cx="9144000" cy="495300"/>
          </a:xfrm>
          <a:prstGeom prst="rect">
            <a:avLst/>
          </a:prstGeom>
          <a:noFill/>
          <a:ln>
            <a:noFill/>
          </a:ln>
        </p:spPr>
        <p:txBody>
          <a:bodyPr spcFirstLastPara="1" wrap="square" lIns="0" tIns="45700" rIns="91425" bIns="45700" anchor="t" anchorCtr="0">
            <a:noAutofit/>
          </a:bodyPr>
          <a:lstStyle/>
          <a:p>
            <a:pPr marL="342900" lvl="0" indent="-342900" algn="ctr" rtl="0">
              <a:spcBef>
                <a:spcPts val="0"/>
              </a:spcBef>
              <a:spcAft>
                <a:spcPts val="0"/>
              </a:spcAft>
              <a:buClr>
                <a:srgbClr val="FFFFFF"/>
              </a:buClr>
              <a:buSzPts val="2000"/>
              <a:buFont typeface="Helvetica Neue"/>
              <a:buNone/>
            </a:pPr>
            <a:endParaRPr/>
          </a:p>
        </p:txBody>
      </p:sp>
      <p:sp>
        <p:nvSpPr>
          <p:cNvPr id="200" name="Google Shape;200;p23"/>
          <p:cNvSpPr txBox="1">
            <a:spLocks noGrp="1"/>
          </p:cNvSpPr>
          <p:nvPr>
            <p:ph type="body" idx="2"/>
          </p:nvPr>
        </p:nvSpPr>
        <p:spPr>
          <a:xfrm>
            <a:off x="457200" y="1367657"/>
            <a:ext cx="8229600" cy="4804543"/>
          </a:xfrm>
          <a:prstGeom prst="rect">
            <a:avLst/>
          </a:prstGeom>
          <a:noFill/>
          <a:ln>
            <a:noFill/>
          </a:ln>
        </p:spPr>
        <p:txBody>
          <a:bodyPr spcFirstLastPara="1" wrap="square" lIns="0" tIns="0" rIns="0" bIns="0" anchor="t" anchorCtr="0">
            <a:noAutofit/>
          </a:bodyPr>
          <a:lstStyle/>
          <a:p>
            <a:pPr marL="82296" lvl="0" indent="-82296" algn="just" rtl="0">
              <a:spcBef>
                <a:spcPts val="0"/>
              </a:spcBef>
              <a:spcAft>
                <a:spcPts val="0"/>
              </a:spcAft>
              <a:buClr>
                <a:srgbClr val="B60225"/>
              </a:buClr>
              <a:buSzPts val="1800"/>
              <a:buNone/>
            </a:pPr>
            <a:endParaRPr sz="1800">
              <a:solidFill>
                <a:schemeClr val="dk1"/>
              </a:solidFill>
              <a:latin typeface="Arial"/>
              <a:ea typeface="Arial"/>
              <a:cs typeface="Arial"/>
              <a:sym typeface="Arial"/>
            </a:endParaRPr>
          </a:p>
          <a:p>
            <a:pPr marL="82296" lvl="0" indent="-82296" algn="just" rtl="0">
              <a:spcBef>
                <a:spcPts val="360"/>
              </a:spcBef>
              <a:spcAft>
                <a:spcPts val="0"/>
              </a:spcAft>
              <a:buClr>
                <a:schemeClr val="dk1"/>
              </a:buClr>
              <a:buSzPts val="1800"/>
              <a:buNone/>
            </a:pPr>
            <a:r>
              <a:rPr lang="en-US" sz="1800">
                <a:solidFill>
                  <a:schemeClr val="dk1"/>
                </a:solidFill>
                <a:latin typeface="Arial"/>
                <a:ea typeface="Arial"/>
                <a:cs typeface="Arial"/>
                <a:sym typeface="Arial"/>
              </a:rPr>
              <a:t>Prior to engaging in activities with an Independent Contractor, the University is obligated under U.S. government regulations and sponsor policies to ensure that we are </a:t>
            </a:r>
            <a:r>
              <a:rPr lang="en-US" sz="1800" b="1" u="sng">
                <a:solidFill>
                  <a:schemeClr val="dk1"/>
                </a:solidFill>
                <a:latin typeface="Arial"/>
                <a:ea typeface="Arial"/>
                <a:cs typeface="Arial"/>
                <a:sym typeface="Arial"/>
              </a:rPr>
              <a:t>NOT</a:t>
            </a:r>
            <a:r>
              <a:rPr lang="en-US" sz="1800">
                <a:solidFill>
                  <a:schemeClr val="dk1"/>
                </a:solidFill>
                <a:latin typeface="Arial"/>
                <a:ea typeface="Arial"/>
                <a:cs typeface="Arial"/>
                <a:sym typeface="Arial"/>
              </a:rPr>
              <a:t>: </a:t>
            </a:r>
            <a:endParaRPr/>
          </a:p>
          <a:p>
            <a:pPr marL="82296" lvl="0" indent="-82296" algn="just" rtl="0">
              <a:spcBef>
                <a:spcPts val="360"/>
              </a:spcBef>
              <a:spcAft>
                <a:spcPts val="0"/>
              </a:spcAft>
              <a:buClr>
                <a:srgbClr val="B60225"/>
              </a:buClr>
              <a:buSzPts val="1800"/>
              <a:buNone/>
            </a:pPr>
            <a:endParaRPr sz="1800">
              <a:solidFill>
                <a:schemeClr val="dk1"/>
              </a:solidFill>
              <a:latin typeface="Arial"/>
              <a:ea typeface="Arial"/>
              <a:cs typeface="Arial"/>
              <a:sym typeface="Arial"/>
            </a:endParaRPr>
          </a:p>
          <a:p>
            <a:pPr marL="425196" lvl="0" indent="-342900" algn="l" rtl="0">
              <a:spcBef>
                <a:spcPts val="360"/>
              </a:spcBef>
              <a:spcAft>
                <a:spcPts val="0"/>
              </a:spcAft>
              <a:buClr>
                <a:schemeClr val="dk1"/>
              </a:buClr>
              <a:buSzPts val="1800"/>
              <a:buFont typeface="Arial"/>
              <a:buChar char="•"/>
            </a:pPr>
            <a:r>
              <a:rPr lang="en-US" sz="1800">
                <a:solidFill>
                  <a:schemeClr val="dk1"/>
                </a:solidFill>
                <a:latin typeface="Arial"/>
                <a:ea typeface="Arial"/>
                <a:cs typeface="Arial"/>
                <a:sym typeface="Arial"/>
              </a:rPr>
              <a:t>Doing business with a denied party;</a:t>
            </a:r>
            <a:endParaRPr sz="1800">
              <a:solidFill>
                <a:schemeClr val="dk1"/>
              </a:solidFill>
              <a:latin typeface="Arial"/>
              <a:ea typeface="Arial"/>
              <a:cs typeface="Arial"/>
              <a:sym typeface="Arial"/>
            </a:endParaRPr>
          </a:p>
          <a:p>
            <a:pPr marL="425196" lvl="0" indent="-342900" algn="l" rtl="0">
              <a:spcBef>
                <a:spcPts val="360"/>
              </a:spcBef>
              <a:spcAft>
                <a:spcPts val="0"/>
              </a:spcAft>
              <a:buClr>
                <a:schemeClr val="dk1"/>
              </a:buClr>
              <a:buSzPts val="1800"/>
              <a:buFont typeface="Arial"/>
              <a:buChar char="•"/>
            </a:pPr>
            <a:r>
              <a:rPr lang="en-US" sz="1800">
                <a:solidFill>
                  <a:schemeClr val="dk1"/>
                </a:solidFill>
                <a:latin typeface="Arial"/>
                <a:ea typeface="Arial"/>
                <a:cs typeface="Arial"/>
                <a:sym typeface="Arial"/>
              </a:rPr>
              <a:t>Reporting of, and obtaining prior approval for,  international engagements (as may be required);</a:t>
            </a:r>
            <a:endParaRPr sz="1800">
              <a:solidFill>
                <a:schemeClr val="dk1"/>
              </a:solidFill>
              <a:latin typeface="Arial"/>
              <a:ea typeface="Arial"/>
              <a:cs typeface="Arial"/>
              <a:sym typeface="Arial"/>
            </a:endParaRPr>
          </a:p>
          <a:p>
            <a:pPr marL="425196" lvl="0" indent="-342900" algn="l" rtl="0">
              <a:spcBef>
                <a:spcPts val="360"/>
              </a:spcBef>
              <a:spcAft>
                <a:spcPts val="0"/>
              </a:spcAft>
              <a:buClr>
                <a:schemeClr val="dk1"/>
              </a:buClr>
              <a:buSzPts val="1800"/>
              <a:buFont typeface="Arial"/>
              <a:buChar char="•"/>
            </a:pPr>
            <a:r>
              <a:rPr lang="en-US" sz="1800">
                <a:solidFill>
                  <a:schemeClr val="dk1"/>
                </a:solidFill>
                <a:latin typeface="Arial"/>
                <a:ea typeface="Arial"/>
                <a:cs typeface="Arial"/>
                <a:sym typeface="Arial"/>
              </a:rPr>
              <a:t>Partaking in activity that is prohibited by a U.S. government embargo or sanction program;</a:t>
            </a:r>
            <a:endParaRPr/>
          </a:p>
          <a:p>
            <a:pPr marL="425196" lvl="0" indent="-342900" algn="l" rtl="0">
              <a:spcBef>
                <a:spcPts val="360"/>
              </a:spcBef>
              <a:spcAft>
                <a:spcPts val="0"/>
              </a:spcAft>
              <a:buClr>
                <a:schemeClr val="dk1"/>
              </a:buClr>
              <a:buSzPts val="1800"/>
              <a:buFont typeface="Arial"/>
              <a:buChar char="•"/>
            </a:pPr>
            <a:r>
              <a:rPr lang="en-US" sz="1800">
                <a:solidFill>
                  <a:schemeClr val="dk1"/>
                </a:solidFill>
                <a:latin typeface="Arial"/>
                <a:ea typeface="Arial"/>
                <a:cs typeface="Arial"/>
                <a:sym typeface="Arial"/>
              </a:rPr>
              <a:t>Sharing or receiving export controlled technical information and/or items.</a:t>
            </a:r>
            <a:endParaRPr/>
          </a:p>
          <a:p>
            <a:pPr marL="82296" lvl="0" indent="0" algn="just" rtl="0">
              <a:spcBef>
                <a:spcPts val="360"/>
              </a:spcBef>
              <a:spcAft>
                <a:spcPts val="0"/>
              </a:spcAft>
              <a:buClr>
                <a:srgbClr val="B60225"/>
              </a:buClr>
              <a:buSzPts val="1800"/>
              <a:buNone/>
            </a:pPr>
            <a:endParaRPr sz="1800">
              <a:solidFill>
                <a:schemeClr val="dk1"/>
              </a:solidFill>
              <a:latin typeface="Arial"/>
              <a:ea typeface="Arial"/>
              <a:cs typeface="Arial"/>
              <a:sym typeface="Arial"/>
            </a:endParaRPr>
          </a:p>
          <a:p>
            <a:pPr marL="82296" lvl="0" indent="0" algn="l" rtl="0">
              <a:spcBef>
                <a:spcPts val="360"/>
              </a:spcBef>
              <a:spcAft>
                <a:spcPts val="0"/>
              </a:spcAft>
              <a:buClr>
                <a:schemeClr val="dk1"/>
              </a:buClr>
              <a:buSzPts val="1800"/>
              <a:buNone/>
            </a:pPr>
            <a:r>
              <a:rPr lang="en-US" sz="1800">
                <a:solidFill>
                  <a:schemeClr val="dk1"/>
                </a:solidFill>
                <a:latin typeface="Arial"/>
                <a:ea typeface="Arial"/>
                <a:cs typeface="Arial"/>
                <a:sym typeface="Arial"/>
              </a:rPr>
              <a:t>Ensure that we:</a:t>
            </a:r>
            <a:endParaRPr/>
          </a:p>
          <a:p>
            <a:pPr marL="82296" lvl="0" indent="0" algn="l" rtl="0">
              <a:spcBef>
                <a:spcPts val="360"/>
              </a:spcBef>
              <a:spcAft>
                <a:spcPts val="0"/>
              </a:spcAft>
              <a:buClr>
                <a:schemeClr val="dk1"/>
              </a:buClr>
              <a:buSzPts val="1800"/>
              <a:buNone/>
            </a:pPr>
            <a:r>
              <a:rPr lang="en-US" sz="1800">
                <a:solidFill>
                  <a:schemeClr val="dk1"/>
                </a:solidFill>
                <a:latin typeface="Arial"/>
                <a:ea typeface="Arial"/>
                <a:cs typeface="Arial"/>
                <a:sym typeface="Arial"/>
              </a:rPr>
              <a:t>Document the review and if applicable, further document any license exceptions. </a:t>
            </a:r>
            <a:endParaRPr/>
          </a:p>
          <a:p>
            <a:pPr marL="82296" lvl="0" indent="-82296" algn="just" rtl="0">
              <a:spcBef>
                <a:spcPts val="360"/>
              </a:spcBef>
              <a:spcAft>
                <a:spcPts val="0"/>
              </a:spcAft>
              <a:buClr>
                <a:srgbClr val="B60225"/>
              </a:buClr>
              <a:buSzPts val="1800"/>
              <a:buNone/>
            </a:pPr>
            <a:endParaRPr sz="1800">
              <a:solidFill>
                <a:schemeClr val="dk1"/>
              </a:solidFill>
              <a:latin typeface="Arial"/>
              <a:ea typeface="Arial"/>
              <a:cs typeface="Arial"/>
              <a:sym typeface="Arial"/>
            </a:endParaRPr>
          </a:p>
        </p:txBody>
      </p:sp>
      <p:sp>
        <p:nvSpPr>
          <p:cNvPr id="201" name="Google Shape;201;p23"/>
          <p:cNvSpPr txBox="1">
            <a:spLocks noGrp="1"/>
          </p:cNvSpPr>
          <p:nvPr>
            <p:ph type="title"/>
          </p:nvPr>
        </p:nvSpPr>
        <p:spPr>
          <a:xfrm>
            <a:off x="6324600" y="304800"/>
            <a:ext cx="2819400" cy="6858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3200" b="1" i="0" u="none" strike="noStrike" cap="none" baseline="30000">
                <a:solidFill>
                  <a:srgbClr val="C00000"/>
                </a:solidFill>
                <a:latin typeface="Arial"/>
                <a:ea typeface="Arial"/>
                <a:cs typeface="Arial"/>
                <a:sym typeface="Arial"/>
              </a:rPr>
              <a:t>EXPORT REVIEW</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4"/>
          <p:cNvSpPr txBox="1">
            <a:spLocks noGrp="1"/>
          </p:cNvSpPr>
          <p:nvPr>
            <p:ph type="body" idx="1"/>
          </p:nvPr>
        </p:nvSpPr>
        <p:spPr>
          <a:xfrm>
            <a:off x="0" y="6362700"/>
            <a:ext cx="9144000" cy="495300"/>
          </a:xfrm>
          <a:prstGeom prst="rect">
            <a:avLst/>
          </a:prstGeom>
          <a:noFill/>
          <a:ln>
            <a:noFill/>
          </a:ln>
        </p:spPr>
        <p:txBody>
          <a:bodyPr spcFirstLastPara="1" wrap="square" lIns="0" tIns="45700" rIns="91425" bIns="45700" anchor="t" anchorCtr="0">
            <a:noAutofit/>
          </a:bodyPr>
          <a:lstStyle/>
          <a:p>
            <a:pPr marL="342900" lvl="0" indent="-342900" algn="ctr" rtl="0">
              <a:spcBef>
                <a:spcPts val="0"/>
              </a:spcBef>
              <a:spcAft>
                <a:spcPts val="0"/>
              </a:spcAft>
              <a:buClr>
                <a:srgbClr val="FFFFFF"/>
              </a:buClr>
              <a:buSzPts val="2000"/>
              <a:buFont typeface="Helvetica Neue"/>
              <a:buNone/>
            </a:pPr>
            <a:endParaRPr/>
          </a:p>
        </p:txBody>
      </p:sp>
      <p:sp>
        <p:nvSpPr>
          <p:cNvPr id="207" name="Google Shape;207;p24"/>
          <p:cNvSpPr txBox="1">
            <a:spLocks noGrp="1"/>
          </p:cNvSpPr>
          <p:nvPr>
            <p:ph type="body" idx="2"/>
          </p:nvPr>
        </p:nvSpPr>
        <p:spPr>
          <a:xfrm>
            <a:off x="925375" y="1213250"/>
            <a:ext cx="7618800" cy="4959000"/>
          </a:xfrm>
          <a:prstGeom prst="rect">
            <a:avLst/>
          </a:prstGeom>
          <a:noFill/>
          <a:ln>
            <a:noFill/>
          </a:ln>
        </p:spPr>
        <p:txBody>
          <a:bodyPr spcFirstLastPara="1" wrap="square" lIns="0" tIns="0" rIns="0" bIns="0" anchor="t" anchorCtr="0">
            <a:noAutofit/>
          </a:bodyPr>
          <a:lstStyle/>
          <a:p>
            <a:pPr marL="82296" lvl="0" indent="0" algn="ctr" rtl="0">
              <a:spcBef>
                <a:spcPts val="0"/>
              </a:spcBef>
              <a:spcAft>
                <a:spcPts val="0"/>
              </a:spcAft>
              <a:buClr>
                <a:srgbClr val="B60225"/>
              </a:buClr>
              <a:buSzPts val="1800"/>
              <a:buNone/>
            </a:pPr>
            <a:endParaRPr sz="1800" b="1">
              <a:solidFill>
                <a:schemeClr val="dk1"/>
              </a:solidFill>
              <a:latin typeface="Arial"/>
              <a:ea typeface="Arial"/>
              <a:cs typeface="Arial"/>
              <a:sym typeface="Arial"/>
            </a:endParaRPr>
          </a:p>
          <a:p>
            <a:pPr marL="82296" lvl="0" indent="0" algn="ctr" rtl="0">
              <a:spcBef>
                <a:spcPts val="0"/>
              </a:spcBef>
              <a:spcAft>
                <a:spcPts val="0"/>
              </a:spcAft>
              <a:buClr>
                <a:schemeClr val="dk1"/>
              </a:buClr>
              <a:buSzPts val="1800"/>
              <a:buNone/>
            </a:pPr>
            <a:r>
              <a:rPr lang="en-US" sz="1800" b="1">
                <a:solidFill>
                  <a:schemeClr val="dk1"/>
                </a:solidFill>
                <a:latin typeface="Arial"/>
                <a:ea typeface="Arial"/>
                <a:cs typeface="Arial"/>
                <a:sym typeface="Arial"/>
              </a:rPr>
              <a:t>IS THE INDEPENDENT CONTRACTOR A RESTRICTED PARTY? </a:t>
            </a:r>
            <a:endParaRPr/>
          </a:p>
          <a:p>
            <a:pPr marL="82296" lvl="0" indent="0" algn="ctr" rtl="0">
              <a:spcBef>
                <a:spcPts val="0"/>
              </a:spcBef>
              <a:spcAft>
                <a:spcPts val="0"/>
              </a:spcAft>
              <a:buClr>
                <a:srgbClr val="B60225"/>
              </a:buClr>
              <a:buSzPts val="1800"/>
              <a:buNone/>
            </a:pPr>
            <a:endParaRPr sz="1800" b="1">
              <a:solidFill>
                <a:schemeClr val="dk1"/>
              </a:solidFill>
              <a:latin typeface="Arial"/>
              <a:ea typeface="Arial"/>
              <a:cs typeface="Arial"/>
              <a:sym typeface="Arial"/>
            </a:endParaRPr>
          </a:p>
          <a:p>
            <a:pPr marL="82296" lvl="0" indent="0" algn="ctr" rtl="0">
              <a:spcBef>
                <a:spcPts val="0"/>
              </a:spcBef>
              <a:spcAft>
                <a:spcPts val="0"/>
              </a:spcAft>
              <a:buClr>
                <a:srgbClr val="9A0000"/>
              </a:buClr>
              <a:buSzPts val="1800"/>
              <a:buNone/>
            </a:pPr>
            <a:r>
              <a:rPr lang="en-US" sz="1800" b="1" cap="none">
                <a:solidFill>
                  <a:srgbClr val="9A0000"/>
                </a:solidFill>
                <a:latin typeface="Arial"/>
                <a:ea typeface="Arial"/>
                <a:cs typeface="Arial"/>
                <a:sym typeface="Arial"/>
              </a:rPr>
              <a:t>WE NEED TO CONDUCT A SCREENING</a:t>
            </a:r>
            <a:endParaRPr/>
          </a:p>
          <a:p>
            <a:pPr marL="342900" lvl="0" indent="-342900" algn="l" rtl="0">
              <a:spcBef>
                <a:spcPts val="36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There are over 50 different lists issued by U.S. governmental agencies that restrict transactions with specific individuals, groups and entities. </a:t>
            </a:r>
            <a:endParaRPr sz="1800">
              <a:solidFill>
                <a:schemeClr val="dk1"/>
              </a:solidFill>
              <a:latin typeface="Arial"/>
              <a:ea typeface="Arial"/>
              <a:cs typeface="Arial"/>
              <a:sym typeface="Arial"/>
            </a:endParaRPr>
          </a:p>
          <a:p>
            <a:pPr marL="342900" lvl="0" indent="0" algn="l" rtl="0">
              <a:spcBef>
                <a:spcPts val="360"/>
              </a:spcBef>
              <a:spcAft>
                <a:spcPts val="0"/>
              </a:spcAft>
              <a:buNone/>
            </a:pPr>
            <a:endParaRPr sz="1800">
              <a:solidFill>
                <a:schemeClr val="dk1"/>
              </a:solidFill>
              <a:latin typeface="Arial"/>
              <a:ea typeface="Arial"/>
              <a:cs typeface="Arial"/>
              <a:sym typeface="Arial"/>
            </a:endParaRPr>
          </a:p>
          <a:p>
            <a:pPr marL="285750" lvl="0" indent="-285750" algn="l" rtl="0">
              <a:spcBef>
                <a:spcPts val="36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The University uses Descartes Visual Compliance software (VC), an internet based program, to complete Restricted Party Screenings.</a:t>
            </a:r>
            <a:endParaRPr sz="1800">
              <a:solidFill>
                <a:schemeClr val="dk1"/>
              </a:solidFill>
              <a:latin typeface="Arial"/>
              <a:ea typeface="Arial"/>
              <a:cs typeface="Arial"/>
              <a:sym typeface="Arial"/>
            </a:endParaRPr>
          </a:p>
          <a:p>
            <a:pPr marL="342900" lvl="0" indent="0" algn="l" rtl="0">
              <a:spcBef>
                <a:spcPts val="360"/>
              </a:spcBef>
              <a:spcAft>
                <a:spcPts val="0"/>
              </a:spcAft>
              <a:buNone/>
            </a:pPr>
            <a:endParaRPr sz="1800">
              <a:solidFill>
                <a:schemeClr val="dk1"/>
              </a:solidFill>
              <a:latin typeface="Arial"/>
              <a:ea typeface="Arial"/>
              <a:cs typeface="Arial"/>
              <a:sym typeface="Arial"/>
            </a:endParaRPr>
          </a:p>
          <a:p>
            <a:pPr marL="285750" lvl="0" indent="-285750" algn="l" rtl="0">
              <a:spcBef>
                <a:spcPts val="36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Self-register: </a:t>
            </a:r>
            <a:r>
              <a:rPr lang="en-US" sz="18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https://www.visualcompliance.com/usr</a:t>
            </a:r>
            <a:r>
              <a:rPr lang="en-US"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a:p>
            <a:pPr marL="228600" lvl="0" indent="0" algn="l" rtl="0">
              <a:spcBef>
                <a:spcPts val="360"/>
              </a:spcBef>
              <a:spcAft>
                <a:spcPts val="0"/>
              </a:spcAft>
              <a:buNone/>
            </a:pPr>
            <a:r>
              <a:rPr lang="en-US" sz="1800">
                <a:solidFill>
                  <a:schemeClr val="dk1"/>
                </a:solidFill>
                <a:latin typeface="Arial"/>
                <a:ea typeface="Arial"/>
                <a:cs typeface="Arial"/>
                <a:sym typeface="Arial"/>
              </a:rPr>
              <a:t> Use your @stonybrook.edu email address! </a:t>
            </a:r>
            <a:endParaRPr sz="1800">
              <a:solidFill>
                <a:schemeClr val="dk1"/>
              </a:solidFill>
              <a:latin typeface="Arial"/>
              <a:ea typeface="Arial"/>
              <a:cs typeface="Arial"/>
              <a:sym typeface="Arial"/>
            </a:endParaRPr>
          </a:p>
          <a:p>
            <a:pPr marL="228600" lvl="0" indent="0" algn="l" rtl="0">
              <a:spcBef>
                <a:spcPts val="360"/>
              </a:spcBef>
              <a:spcAft>
                <a:spcPts val="0"/>
              </a:spcAft>
              <a:buNone/>
            </a:pPr>
            <a:endParaRPr sz="1800">
              <a:solidFill>
                <a:schemeClr val="dk1"/>
              </a:solidFill>
              <a:latin typeface="Arial"/>
              <a:ea typeface="Arial"/>
              <a:cs typeface="Arial"/>
              <a:sym typeface="Arial"/>
            </a:endParaRPr>
          </a:p>
          <a:p>
            <a:pPr marL="285750" lvl="0" indent="-285750" algn="l" rtl="0">
              <a:spcBef>
                <a:spcPts val="36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How to conduct a restricted party screening: </a:t>
            </a:r>
            <a:r>
              <a:rPr lang="en-US" sz="180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https://www.stonybrook.edu/commcms/export-controls/Guidance-and-Procedures/VC-Screening-Directions.php</a:t>
            </a:r>
            <a:endParaRPr sz="1800">
              <a:solidFill>
                <a:schemeClr val="dk1"/>
              </a:solidFill>
              <a:latin typeface="Arial"/>
              <a:ea typeface="Arial"/>
              <a:cs typeface="Arial"/>
              <a:sym typeface="Arial"/>
            </a:endParaRPr>
          </a:p>
        </p:txBody>
      </p:sp>
      <p:sp>
        <p:nvSpPr>
          <p:cNvPr id="208" name="Google Shape;208;p24"/>
          <p:cNvSpPr txBox="1">
            <a:spLocks noGrp="1"/>
          </p:cNvSpPr>
          <p:nvPr>
            <p:ph type="title"/>
          </p:nvPr>
        </p:nvSpPr>
        <p:spPr>
          <a:xfrm>
            <a:off x="5334000" y="304800"/>
            <a:ext cx="3810000" cy="59531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3200" b="1" i="0" u="none" strike="noStrike" cap="none" baseline="30000">
                <a:solidFill>
                  <a:srgbClr val="C00000"/>
                </a:solidFill>
                <a:latin typeface="Arial"/>
                <a:ea typeface="Arial"/>
                <a:cs typeface="Arial"/>
                <a:sym typeface="Arial"/>
              </a:rPr>
              <a:t>SCREENING: </a:t>
            </a:r>
            <a:br>
              <a:rPr lang="en-US" sz="3200" b="1" i="0" u="none" strike="noStrike" cap="none" baseline="30000">
                <a:solidFill>
                  <a:srgbClr val="C00000"/>
                </a:solidFill>
                <a:latin typeface="Arial"/>
                <a:ea typeface="Arial"/>
                <a:cs typeface="Arial"/>
                <a:sym typeface="Arial"/>
              </a:rPr>
            </a:br>
            <a:r>
              <a:rPr lang="en-US" sz="3200" b="1" i="0" u="none" strike="noStrike" cap="none" baseline="30000">
                <a:solidFill>
                  <a:srgbClr val="C00000"/>
                </a:solidFill>
                <a:latin typeface="Arial"/>
                <a:ea typeface="Arial"/>
                <a:cs typeface="Arial"/>
                <a:sym typeface="Arial"/>
              </a:rPr>
              <a:t>FEDERAL LISTS</a:t>
            </a:r>
            <a:br>
              <a:rPr lang="en-US" sz="3200" b="1" i="0" u="none" strike="noStrike" cap="none" baseline="30000">
                <a:solidFill>
                  <a:srgbClr val="C00000"/>
                </a:solidFill>
                <a:latin typeface="Arial"/>
                <a:ea typeface="Arial"/>
                <a:cs typeface="Arial"/>
                <a:sym typeface="Arial"/>
              </a:rPr>
            </a:br>
            <a:endParaRPr sz="3200" baseline="30000">
              <a:solidFill>
                <a:schemeClr val="lt1"/>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25fb8b8f897_0_0"/>
          <p:cNvSpPr txBox="1">
            <a:spLocks noGrp="1"/>
          </p:cNvSpPr>
          <p:nvPr>
            <p:ph type="title"/>
          </p:nvPr>
        </p:nvSpPr>
        <p:spPr>
          <a:xfrm>
            <a:off x="5181600" y="381000"/>
            <a:ext cx="3810000" cy="595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2800" b="1">
                <a:solidFill>
                  <a:srgbClr val="C00000"/>
                </a:solidFill>
                <a:latin typeface="Arial"/>
                <a:ea typeface="Arial"/>
                <a:cs typeface="Arial"/>
                <a:sym typeface="Arial"/>
              </a:rPr>
              <a:t>EXPORT LICENSES</a:t>
            </a:r>
            <a:br>
              <a:rPr lang="en-US" sz="2800" b="1">
                <a:solidFill>
                  <a:srgbClr val="C00000"/>
                </a:solidFill>
                <a:latin typeface="Arial"/>
                <a:ea typeface="Arial"/>
                <a:cs typeface="Arial"/>
                <a:sym typeface="Arial"/>
              </a:rPr>
            </a:br>
            <a:endParaRPr sz="2800"/>
          </a:p>
        </p:txBody>
      </p:sp>
      <p:sp>
        <p:nvSpPr>
          <p:cNvPr id="214" name="Google Shape;214;g25fb8b8f897_0_0"/>
          <p:cNvSpPr txBox="1">
            <a:spLocks noGrp="1"/>
          </p:cNvSpPr>
          <p:nvPr>
            <p:ph type="body" idx="1"/>
          </p:nvPr>
        </p:nvSpPr>
        <p:spPr>
          <a:xfrm>
            <a:off x="838200" y="1371600"/>
            <a:ext cx="7366800" cy="4464000"/>
          </a:xfrm>
          <a:prstGeom prst="rect">
            <a:avLst/>
          </a:prstGeom>
          <a:solidFill>
            <a:schemeClr val="lt1"/>
          </a:solidFill>
          <a:ln>
            <a:noFill/>
          </a:ln>
        </p:spPr>
        <p:txBody>
          <a:bodyPr spcFirstLastPara="1" wrap="square" lIns="0" tIns="45700" rIns="91425" bIns="45700" anchor="t" anchorCtr="0">
            <a:noAutofit/>
          </a:bodyPr>
          <a:lstStyle/>
          <a:p>
            <a:pPr marL="82296" lvl="0" indent="0" algn="ctr" rtl="0">
              <a:spcBef>
                <a:spcPts val="0"/>
              </a:spcBef>
              <a:spcAft>
                <a:spcPts val="0"/>
              </a:spcAft>
              <a:buClr>
                <a:schemeClr val="dk1"/>
              </a:buClr>
              <a:buSzPts val="1600"/>
              <a:buFont typeface="Noto Sans Symbols"/>
              <a:buNone/>
            </a:pPr>
            <a:r>
              <a:rPr lang="en-US" sz="1600" b="1">
                <a:latin typeface="Arial"/>
                <a:ea typeface="Arial"/>
                <a:cs typeface="Arial"/>
                <a:sym typeface="Arial"/>
              </a:rPr>
              <a:t>DO WE NEED SPONSOR APPROVAL OR DO YOU NEED TO REPORT IT TO THE SPONSOR? </a:t>
            </a:r>
            <a:endParaRPr sz="1600" b="1">
              <a:latin typeface="Arial"/>
              <a:ea typeface="Arial"/>
              <a:cs typeface="Arial"/>
              <a:sym typeface="Arial"/>
            </a:endParaRPr>
          </a:p>
          <a:p>
            <a:pPr marL="82296" lvl="0" indent="0" algn="ctr" rtl="0">
              <a:spcBef>
                <a:spcPts val="0"/>
              </a:spcBef>
              <a:spcAft>
                <a:spcPts val="0"/>
              </a:spcAft>
              <a:buClr>
                <a:schemeClr val="dk1"/>
              </a:buClr>
              <a:buSzPts val="1600"/>
              <a:buFont typeface="Noto Sans Symbols"/>
              <a:buNone/>
            </a:pPr>
            <a:endParaRPr sz="1600" b="1">
              <a:latin typeface="Arial"/>
              <a:ea typeface="Arial"/>
              <a:cs typeface="Arial"/>
              <a:sym typeface="Arial"/>
            </a:endParaRPr>
          </a:p>
          <a:p>
            <a:pPr marL="82296" lvl="0" indent="0" algn="ctr" rtl="0">
              <a:spcBef>
                <a:spcPts val="0"/>
              </a:spcBef>
              <a:spcAft>
                <a:spcPts val="0"/>
              </a:spcAft>
              <a:buClr>
                <a:srgbClr val="9A0000"/>
              </a:buClr>
              <a:buSzPts val="1600"/>
              <a:buFont typeface="Noto Sans Symbols"/>
              <a:buNone/>
            </a:pPr>
            <a:r>
              <a:rPr lang="en-US" sz="1600" b="1">
                <a:solidFill>
                  <a:srgbClr val="9A0000"/>
                </a:solidFill>
                <a:latin typeface="Arial"/>
                <a:ea typeface="Arial"/>
                <a:cs typeface="Arial"/>
                <a:sym typeface="Arial"/>
              </a:rPr>
              <a:t>IF THEY ARE A NON-U.S. PERSON AND WORKING ON/FOR  A SPONSORED PROJECT - DO YOU NEED SPONSOR APPROVAL OR DO YOU NEED TO REPORT IT?  </a:t>
            </a:r>
            <a:endParaRPr/>
          </a:p>
          <a:p>
            <a:pPr marL="82296" lvl="0" indent="0" algn="just" rtl="0">
              <a:spcBef>
                <a:spcPts val="320"/>
              </a:spcBef>
              <a:spcAft>
                <a:spcPts val="0"/>
              </a:spcAft>
              <a:buClr>
                <a:schemeClr val="dk1"/>
              </a:buClr>
              <a:buSzPts val="1600"/>
              <a:buFont typeface="Noto Sans Symbols"/>
              <a:buNone/>
            </a:pPr>
            <a:endParaRPr sz="1600">
              <a:latin typeface="Arial"/>
              <a:ea typeface="Arial"/>
              <a:cs typeface="Arial"/>
              <a:sym typeface="Arial"/>
            </a:endParaRPr>
          </a:p>
          <a:p>
            <a:pPr marL="342900" lvl="0" indent="-342900" algn="just" rtl="0">
              <a:spcBef>
                <a:spcPts val="360"/>
              </a:spcBef>
              <a:spcAft>
                <a:spcPts val="0"/>
              </a:spcAft>
              <a:buSzPts val="1800"/>
              <a:buFont typeface="Noto Sans Symbols"/>
              <a:buChar char="▪"/>
            </a:pPr>
            <a:r>
              <a:rPr lang="en-US" sz="1800">
                <a:latin typeface="Arial"/>
                <a:ea typeface="Arial"/>
                <a:cs typeface="Arial"/>
                <a:sym typeface="Arial"/>
              </a:rPr>
              <a:t>Sometimes, it depends on the situation and the sponsor!</a:t>
            </a:r>
            <a:endParaRPr sz="1800">
              <a:latin typeface="Arial"/>
              <a:ea typeface="Arial"/>
              <a:cs typeface="Arial"/>
              <a:sym typeface="Arial"/>
            </a:endParaRPr>
          </a:p>
          <a:p>
            <a:pPr marL="342900" lvl="0" indent="0" algn="l" rtl="0">
              <a:spcBef>
                <a:spcPts val="360"/>
              </a:spcBef>
              <a:spcAft>
                <a:spcPts val="0"/>
              </a:spcAft>
              <a:buNone/>
            </a:pPr>
            <a:endParaRPr sz="1800">
              <a:latin typeface="Arial"/>
              <a:ea typeface="Arial"/>
              <a:cs typeface="Arial"/>
              <a:sym typeface="Arial"/>
            </a:endParaRPr>
          </a:p>
          <a:p>
            <a:pPr marL="342900" lvl="0" indent="-342900" algn="l" rtl="0">
              <a:spcBef>
                <a:spcPts val="360"/>
              </a:spcBef>
              <a:spcAft>
                <a:spcPts val="0"/>
              </a:spcAft>
              <a:buSzPts val="1800"/>
              <a:buFont typeface="Arial"/>
              <a:buChar char="▪"/>
            </a:pPr>
            <a:r>
              <a:rPr lang="en-US" sz="1800">
                <a:latin typeface="Arial"/>
                <a:ea typeface="Arial"/>
                <a:cs typeface="Arial"/>
                <a:sym typeface="Arial"/>
              </a:rPr>
              <a:t>If the independent contractor was not named in the proposal, then consult with the Office of Grants Management before starting the engagement. </a:t>
            </a:r>
            <a:endParaRPr sz="1800">
              <a:latin typeface="Arial"/>
              <a:ea typeface="Arial"/>
              <a:cs typeface="Arial"/>
              <a:sym typeface="Arial"/>
            </a:endParaRPr>
          </a:p>
          <a:p>
            <a:pPr marL="342900" lvl="0" indent="0" algn="l" rtl="0">
              <a:spcBef>
                <a:spcPts val="360"/>
              </a:spcBef>
              <a:spcAft>
                <a:spcPts val="0"/>
              </a:spcAft>
              <a:buNone/>
            </a:pPr>
            <a:endParaRPr sz="1800">
              <a:latin typeface="Arial"/>
              <a:ea typeface="Arial"/>
              <a:cs typeface="Arial"/>
              <a:sym typeface="Arial"/>
            </a:endParaRPr>
          </a:p>
          <a:p>
            <a:pPr marL="342900" lvl="0" indent="-342900" algn="l" rtl="0">
              <a:spcBef>
                <a:spcPts val="360"/>
              </a:spcBef>
              <a:spcAft>
                <a:spcPts val="0"/>
              </a:spcAft>
              <a:buSzPts val="1800"/>
              <a:buFont typeface="Arial"/>
              <a:buChar char="▪"/>
            </a:pPr>
            <a:r>
              <a:rPr lang="en-US" sz="1800">
                <a:latin typeface="Arial"/>
                <a:ea typeface="Arial"/>
                <a:cs typeface="Arial"/>
                <a:sym typeface="Arial"/>
              </a:rPr>
              <a:t>Some sponsors require prior approval for activities outside the U.S. and some require reporting the activity.   </a:t>
            </a:r>
            <a:endParaRPr sz="1800">
              <a:latin typeface="Arial"/>
              <a:ea typeface="Arial"/>
              <a:cs typeface="Arial"/>
              <a:sym typeface="Arial"/>
            </a:endParaRPr>
          </a:p>
          <a:p>
            <a:pPr marL="0" lvl="0" indent="0" algn="just" rtl="0">
              <a:spcBef>
                <a:spcPts val="360"/>
              </a:spcBef>
              <a:spcAft>
                <a:spcPts val="0"/>
              </a:spcAft>
              <a:buNone/>
            </a:pPr>
            <a:endParaRPr sz="1800">
              <a:latin typeface="Arial"/>
              <a:ea typeface="Arial"/>
              <a:cs typeface="Arial"/>
              <a:sym typeface="Arial"/>
            </a:endParaRPr>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5"/>
          <p:cNvSpPr txBox="1">
            <a:spLocks noGrp="1"/>
          </p:cNvSpPr>
          <p:nvPr>
            <p:ph type="body" idx="1"/>
          </p:nvPr>
        </p:nvSpPr>
        <p:spPr>
          <a:xfrm>
            <a:off x="0" y="6362700"/>
            <a:ext cx="9144000" cy="495300"/>
          </a:xfrm>
          <a:prstGeom prst="rect">
            <a:avLst/>
          </a:prstGeom>
          <a:noFill/>
          <a:ln>
            <a:noFill/>
          </a:ln>
        </p:spPr>
        <p:txBody>
          <a:bodyPr spcFirstLastPara="1" wrap="square" lIns="0" tIns="45700" rIns="91425" bIns="45700" anchor="t" anchorCtr="0">
            <a:noAutofit/>
          </a:bodyPr>
          <a:lstStyle/>
          <a:p>
            <a:pPr marL="342900" lvl="0" indent="-342900" algn="ctr" rtl="0">
              <a:spcBef>
                <a:spcPts val="0"/>
              </a:spcBef>
              <a:spcAft>
                <a:spcPts val="0"/>
              </a:spcAft>
              <a:buClr>
                <a:srgbClr val="FFFFFF"/>
              </a:buClr>
              <a:buSzPts val="2000"/>
              <a:buFont typeface="Helvetica Neue"/>
              <a:buNone/>
            </a:pPr>
            <a:endParaRPr/>
          </a:p>
        </p:txBody>
      </p:sp>
      <p:sp>
        <p:nvSpPr>
          <p:cNvPr id="220" name="Google Shape;220;p25"/>
          <p:cNvSpPr txBox="1">
            <a:spLocks noGrp="1"/>
          </p:cNvSpPr>
          <p:nvPr>
            <p:ph type="body" idx="2"/>
          </p:nvPr>
        </p:nvSpPr>
        <p:spPr>
          <a:xfrm>
            <a:off x="990600" y="1367650"/>
            <a:ext cx="7327500" cy="4499700"/>
          </a:xfrm>
          <a:prstGeom prst="rect">
            <a:avLst/>
          </a:prstGeom>
          <a:noFill/>
          <a:ln>
            <a:noFill/>
          </a:ln>
        </p:spPr>
        <p:txBody>
          <a:bodyPr spcFirstLastPara="1" wrap="square" lIns="0" tIns="0" rIns="0" bIns="0" anchor="t" anchorCtr="0">
            <a:noAutofit/>
          </a:bodyPr>
          <a:lstStyle/>
          <a:p>
            <a:pPr marL="0" lvl="0" indent="0" algn="ctr" rtl="0">
              <a:lnSpc>
                <a:spcPct val="120000"/>
              </a:lnSpc>
              <a:spcBef>
                <a:spcPts val="0"/>
              </a:spcBef>
              <a:spcAft>
                <a:spcPts val="0"/>
              </a:spcAft>
              <a:buClr>
                <a:schemeClr val="dk1"/>
              </a:buClr>
              <a:buSzPts val="1600"/>
              <a:buNone/>
            </a:pPr>
            <a:r>
              <a:rPr lang="en-US" sz="1600" b="1" cap="none">
                <a:solidFill>
                  <a:schemeClr val="dk1"/>
                </a:solidFill>
                <a:latin typeface="Arial"/>
                <a:ea typeface="Arial"/>
                <a:cs typeface="Arial"/>
                <a:sym typeface="Arial"/>
              </a:rPr>
              <a:t>DO WE NEED U.S. GOVERNMENT AUTHORIZATION TO DO BUSINESS WITH THE INDEPENDENT CONTRACTOR?</a:t>
            </a:r>
            <a:endParaRPr/>
          </a:p>
          <a:p>
            <a:pPr marL="0" lvl="0" indent="0" algn="ctr" rtl="0">
              <a:lnSpc>
                <a:spcPct val="120000"/>
              </a:lnSpc>
              <a:spcBef>
                <a:spcPts val="0"/>
              </a:spcBef>
              <a:spcAft>
                <a:spcPts val="0"/>
              </a:spcAft>
              <a:buClr>
                <a:srgbClr val="B60225"/>
              </a:buClr>
              <a:buSzPts val="1800"/>
              <a:buNone/>
            </a:pPr>
            <a:endParaRPr sz="1800" b="1" cap="none">
              <a:solidFill>
                <a:schemeClr val="dk1"/>
              </a:solidFill>
              <a:latin typeface="Arial"/>
              <a:ea typeface="Arial"/>
              <a:cs typeface="Arial"/>
              <a:sym typeface="Arial"/>
            </a:endParaRPr>
          </a:p>
          <a:p>
            <a:pPr marL="0" lvl="0" indent="0" algn="ctr" rtl="0">
              <a:lnSpc>
                <a:spcPct val="120000"/>
              </a:lnSpc>
              <a:spcBef>
                <a:spcPts val="0"/>
              </a:spcBef>
              <a:spcAft>
                <a:spcPts val="0"/>
              </a:spcAft>
              <a:buClr>
                <a:srgbClr val="9A0000"/>
              </a:buClr>
              <a:buSzPts val="1600"/>
              <a:buNone/>
            </a:pPr>
            <a:r>
              <a:rPr lang="en-US" sz="1600" b="1" cap="none">
                <a:solidFill>
                  <a:srgbClr val="9A0000"/>
                </a:solidFill>
                <a:latin typeface="Arial"/>
                <a:ea typeface="Arial"/>
                <a:cs typeface="Arial"/>
                <a:sym typeface="Arial"/>
              </a:rPr>
              <a:t>IF WE ARE </a:t>
            </a:r>
            <a:endParaRPr/>
          </a:p>
          <a:p>
            <a:pPr marL="0" lvl="0" indent="0" algn="ctr" rtl="0">
              <a:lnSpc>
                <a:spcPct val="120000"/>
              </a:lnSpc>
              <a:spcBef>
                <a:spcPts val="0"/>
              </a:spcBef>
              <a:spcAft>
                <a:spcPts val="0"/>
              </a:spcAft>
              <a:buClr>
                <a:srgbClr val="9A0000"/>
              </a:buClr>
              <a:buSzPts val="1600"/>
              <a:buNone/>
            </a:pPr>
            <a:r>
              <a:rPr lang="en-US" sz="1600" b="1" cap="none">
                <a:solidFill>
                  <a:srgbClr val="9A0000"/>
                </a:solidFill>
                <a:latin typeface="Arial"/>
                <a:ea typeface="Arial"/>
                <a:cs typeface="Arial"/>
                <a:sym typeface="Arial"/>
              </a:rPr>
              <a:t>(A) SENDING/RECEIVING INFORMATION AND/OR </a:t>
            </a:r>
            <a:endParaRPr/>
          </a:p>
          <a:p>
            <a:pPr marL="0" lvl="0" indent="0" algn="ctr" rtl="0">
              <a:lnSpc>
                <a:spcPct val="120000"/>
              </a:lnSpc>
              <a:spcBef>
                <a:spcPts val="0"/>
              </a:spcBef>
              <a:spcAft>
                <a:spcPts val="0"/>
              </a:spcAft>
              <a:buClr>
                <a:srgbClr val="9A0000"/>
              </a:buClr>
              <a:buSzPts val="1600"/>
              <a:buNone/>
            </a:pPr>
            <a:r>
              <a:rPr lang="en-US" sz="1600" b="1" cap="none">
                <a:solidFill>
                  <a:srgbClr val="9A0000"/>
                </a:solidFill>
                <a:latin typeface="Arial"/>
                <a:ea typeface="Arial"/>
                <a:cs typeface="Arial"/>
                <a:sym typeface="Arial"/>
              </a:rPr>
              <a:t>(B) PROVIDING COMPENSATION </a:t>
            </a:r>
            <a:endParaRPr/>
          </a:p>
          <a:p>
            <a:pPr marL="0" lvl="0" indent="0" algn="ctr" rtl="0">
              <a:lnSpc>
                <a:spcPct val="120000"/>
              </a:lnSpc>
              <a:spcBef>
                <a:spcPts val="0"/>
              </a:spcBef>
              <a:spcAft>
                <a:spcPts val="0"/>
              </a:spcAft>
              <a:buClr>
                <a:srgbClr val="9A0000"/>
              </a:buClr>
              <a:buSzPts val="1600"/>
              <a:buNone/>
            </a:pPr>
            <a:r>
              <a:rPr lang="en-US" sz="1600" b="1" cap="none">
                <a:solidFill>
                  <a:srgbClr val="9A0000"/>
                </a:solidFill>
                <a:latin typeface="Arial"/>
                <a:ea typeface="Arial"/>
                <a:cs typeface="Arial"/>
                <a:sym typeface="Arial"/>
              </a:rPr>
              <a:t>TO AN INDEPENDENT CONTRACTOR IN (OR ORDINARILY RESIDENT IN) AN EMBARGOED/SANCTIONED COUNTRY,  </a:t>
            </a:r>
            <a:endParaRPr/>
          </a:p>
          <a:p>
            <a:pPr marL="0" lvl="0" indent="0" algn="ctr" rtl="0">
              <a:lnSpc>
                <a:spcPct val="120000"/>
              </a:lnSpc>
              <a:spcBef>
                <a:spcPts val="0"/>
              </a:spcBef>
              <a:spcAft>
                <a:spcPts val="0"/>
              </a:spcAft>
              <a:buClr>
                <a:srgbClr val="9A0000"/>
              </a:buClr>
              <a:buSzPts val="1600"/>
              <a:buNone/>
            </a:pPr>
            <a:r>
              <a:rPr lang="en-US" sz="1600" b="1" cap="none">
                <a:solidFill>
                  <a:srgbClr val="9A0000"/>
                </a:solidFill>
                <a:latin typeface="Arial"/>
                <a:ea typeface="Arial"/>
                <a:cs typeface="Arial"/>
                <a:sym typeface="Arial"/>
              </a:rPr>
              <a:t>DO WE NEED A U.S. GOVERNMENT AUTHORIZATION? </a:t>
            </a:r>
            <a:endParaRPr/>
          </a:p>
          <a:p>
            <a:pPr marL="0" lvl="0" indent="0" algn="l" rtl="0">
              <a:lnSpc>
                <a:spcPct val="120000"/>
              </a:lnSpc>
              <a:spcBef>
                <a:spcPts val="0"/>
              </a:spcBef>
              <a:spcAft>
                <a:spcPts val="0"/>
              </a:spcAft>
              <a:buClr>
                <a:srgbClr val="B60225"/>
              </a:buClr>
              <a:buSzPts val="1800"/>
              <a:buNone/>
            </a:pPr>
            <a:endParaRPr sz="1800" b="1" cap="none">
              <a:solidFill>
                <a:schemeClr val="dk1"/>
              </a:solidFill>
              <a:latin typeface="Arial"/>
              <a:ea typeface="Arial"/>
              <a:cs typeface="Arial"/>
              <a:sym typeface="Arial"/>
            </a:endParaRPr>
          </a:p>
          <a:p>
            <a:pPr marL="368046" lvl="0" indent="-285750" algn="just" rtl="0">
              <a:spcBef>
                <a:spcPts val="36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Sometimes, it depends on the embargo/sanction program. Consult with the Director for Research Security before the engagement begins!   </a:t>
            </a:r>
            <a:endParaRPr/>
          </a:p>
          <a:p>
            <a:pPr marL="368046" lvl="0" indent="-285750" algn="just" rtl="0">
              <a:spcBef>
                <a:spcPts val="360"/>
              </a:spcBef>
              <a:spcAft>
                <a:spcPts val="0"/>
              </a:spcAft>
              <a:buClr>
                <a:schemeClr val="dk1"/>
              </a:buClr>
              <a:buSzPts val="1800"/>
              <a:buFont typeface="Noto Sans Symbols"/>
              <a:buChar char="▪"/>
            </a:pPr>
            <a:r>
              <a:rPr lang="en-US" sz="18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https://home.treasury.gov/policy-issues/financial-sanctions/sanctions-programs-and-country-information</a:t>
            </a:r>
            <a:endParaRPr sz="1800">
              <a:solidFill>
                <a:schemeClr val="dk1"/>
              </a:solidFill>
              <a:latin typeface="Arial"/>
              <a:ea typeface="Arial"/>
              <a:cs typeface="Arial"/>
              <a:sym typeface="Arial"/>
            </a:endParaRPr>
          </a:p>
          <a:p>
            <a:pPr marL="82296" lvl="0" indent="0" algn="just" rtl="0">
              <a:spcBef>
                <a:spcPts val="360"/>
              </a:spcBef>
              <a:spcAft>
                <a:spcPts val="0"/>
              </a:spcAft>
              <a:buClr>
                <a:srgbClr val="B60225"/>
              </a:buClr>
              <a:buSzPts val="1800"/>
              <a:buNone/>
            </a:pPr>
            <a:endParaRPr sz="1800">
              <a:solidFill>
                <a:schemeClr val="dk1"/>
              </a:solidFill>
              <a:latin typeface="Arial"/>
              <a:ea typeface="Arial"/>
              <a:cs typeface="Arial"/>
              <a:sym typeface="Arial"/>
            </a:endParaRPr>
          </a:p>
          <a:p>
            <a:pPr marL="0" lvl="0" indent="0" algn="l" rtl="0">
              <a:lnSpc>
                <a:spcPct val="120000"/>
              </a:lnSpc>
              <a:spcBef>
                <a:spcPts val="0"/>
              </a:spcBef>
              <a:spcAft>
                <a:spcPts val="0"/>
              </a:spcAft>
              <a:buClr>
                <a:srgbClr val="B60225"/>
              </a:buClr>
              <a:buSzPts val="1800"/>
              <a:buNone/>
            </a:pPr>
            <a:endParaRPr sz="1800" b="1" cap="none">
              <a:solidFill>
                <a:schemeClr val="dk1"/>
              </a:solidFill>
              <a:latin typeface="Arial"/>
              <a:ea typeface="Arial"/>
              <a:cs typeface="Arial"/>
              <a:sym typeface="Arial"/>
            </a:endParaRPr>
          </a:p>
          <a:p>
            <a:pPr marL="0" lvl="0" indent="0" algn="l" rtl="0">
              <a:lnSpc>
                <a:spcPct val="120000"/>
              </a:lnSpc>
              <a:spcBef>
                <a:spcPts val="0"/>
              </a:spcBef>
              <a:spcAft>
                <a:spcPts val="0"/>
              </a:spcAft>
              <a:buClr>
                <a:srgbClr val="B60225"/>
              </a:buClr>
              <a:buSzPts val="1800"/>
              <a:buNone/>
            </a:pPr>
            <a:endParaRPr sz="1800">
              <a:solidFill>
                <a:schemeClr val="dk1"/>
              </a:solidFill>
              <a:latin typeface="Arial"/>
              <a:ea typeface="Arial"/>
              <a:cs typeface="Arial"/>
              <a:sym typeface="Arial"/>
            </a:endParaRPr>
          </a:p>
        </p:txBody>
      </p:sp>
      <p:sp>
        <p:nvSpPr>
          <p:cNvPr id="221" name="Google Shape;221;p25"/>
          <p:cNvSpPr txBox="1">
            <a:spLocks noGrp="1"/>
          </p:cNvSpPr>
          <p:nvPr>
            <p:ph type="title"/>
          </p:nvPr>
        </p:nvSpPr>
        <p:spPr>
          <a:xfrm>
            <a:off x="5334000" y="304800"/>
            <a:ext cx="3810000" cy="59531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b="1" baseline="30000">
                <a:solidFill>
                  <a:srgbClr val="C00000"/>
                </a:solidFill>
                <a:latin typeface="Arial"/>
                <a:ea typeface="Arial"/>
                <a:cs typeface="Arial"/>
                <a:sym typeface="Arial"/>
              </a:rPr>
              <a:t>EMBARGOED AND </a:t>
            </a:r>
            <a:br>
              <a:rPr lang="en-US" sz="2800" b="1" baseline="30000">
                <a:solidFill>
                  <a:srgbClr val="C00000"/>
                </a:solidFill>
                <a:latin typeface="Arial"/>
                <a:ea typeface="Arial"/>
                <a:cs typeface="Arial"/>
                <a:sym typeface="Arial"/>
              </a:rPr>
            </a:br>
            <a:r>
              <a:rPr lang="en-US" sz="2800" b="1" baseline="30000">
                <a:solidFill>
                  <a:srgbClr val="C00000"/>
                </a:solidFill>
                <a:latin typeface="Arial"/>
                <a:ea typeface="Arial"/>
                <a:cs typeface="Arial"/>
                <a:sym typeface="Arial"/>
              </a:rPr>
              <a:t>SANCTIONED COUNTRIES</a:t>
            </a:r>
            <a:br>
              <a:rPr lang="en-US" sz="3200" b="1" baseline="30000">
                <a:solidFill>
                  <a:srgbClr val="C00000"/>
                </a:solidFill>
                <a:latin typeface="Arial"/>
                <a:ea typeface="Arial"/>
                <a:cs typeface="Arial"/>
                <a:sym typeface="Arial"/>
              </a:rPr>
            </a:br>
            <a:endParaRPr sz="3200" baseline="30000">
              <a:solidFill>
                <a:schemeClr val="lt1"/>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6"/>
          <p:cNvSpPr txBox="1">
            <a:spLocks noGrp="1"/>
          </p:cNvSpPr>
          <p:nvPr>
            <p:ph type="title"/>
          </p:nvPr>
        </p:nvSpPr>
        <p:spPr>
          <a:xfrm>
            <a:off x="5181600" y="381000"/>
            <a:ext cx="3810000" cy="595312"/>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2800" b="1">
                <a:solidFill>
                  <a:srgbClr val="C00000"/>
                </a:solidFill>
                <a:latin typeface="Arial"/>
                <a:ea typeface="Arial"/>
                <a:cs typeface="Arial"/>
                <a:sym typeface="Arial"/>
              </a:rPr>
              <a:t>EXPORT LICENSES</a:t>
            </a:r>
            <a:br>
              <a:rPr lang="en-US" sz="2800" b="1">
                <a:solidFill>
                  <a:srgbClr val="C00000"/>
                </a:solidFill>
                <a:latin typeface="Arial"/>
                <a:ea typeface="Arial"/>
                <a:cs typeface="Arial"/>
                <a:sym typeface="Arial"/>
              </a:rPr>
            </a:br>
            <a:endParaRPr sz="2800"/>
          </a:p>
        </p:txBody>
      </p:sp>
      <p:sp>
        <p:nvSpPr>
          <p:cNvPr id="227" name="Google Shape;227;p26"/>
          <p:cNvSpPr txBox="1">
            <a:spLocks noGrp="1"/>
          </p:cNvSpPr>
          <p:nvPr>
            <p:ph type="body" idx="1"/>
          </p:nvPr>
        </p:nvSpPr>
        <p:spPr>
          <a:xfrm>
            <a:off x="838200" y="1371600"/>
            <a:ext cx="7366800" cy="4464000"/>
          </a:xfrm>
          <a:prstGeom prst="rect">
            <a:avLst/>
          </a:prstGeom>
          <a:solidFill>
            <a:schemeClr val="lt1"/>
          </a:solidFill>
          <a:ln>
            <a:noFill/>
          </a:ln>
        </p:spPr>
        <p:txBody>
          <a:bodyPr spcFirstLastPara="1" wrap="square" lIns="0" tIns="45700" rIns="91425" bIns="45700" anchor="t" anchorCtr="0">
            <a:noAutofit/>
          </a:bodyPr>
          <a:lstStyle/>
          <a:p>
            <a:pPr marL="82296" lvl="0" indent="0" algn="ctr" rtl="0">
              <a:spcBef>
                <a:spcPts val="0"/>
              </a:spcBef>
              <a:spcAft>
                <a:spcPts val="0"/>
              </a:spcAft>
              <a:buClr>
                <a:schemeClr val="dk1"/>
              </a:buClr>
              <a:buSzPts val="1600"/>
              <a:buFont typeface="Noto Sans Symbols"/>
              <a:buNone/>
            </a:pPr>
            <a:r>
              <a:rPr lang="en-US" sz="1600" b="1">
                <a:latin typeface="Arial"/>
                <a:ea typeface="Arial"/>
                <a:cs typeface="Arial"/>
                <a:sym typeface="Arial"/>
              </a:rPr>
              <a:t>DO WE NEED AN EXPORT LICENSE TO DO BUSINESS </a:t>
            </a:r>
            <a:endParaRPr/>
          </a:p>
          <a:p>
            <a:pPr marL="82296" lvl="0" indent="0" algn="ctr" rtl="0">
              <a:spcBef>
                <a:spcPts val="0"/>
              </a:spcBef>
              <a:spcAft>
                <a:spcPts val="0"/>
              </a:spcAft>
              <a:buClr>
                <a:schemeClr val="dk1"/>
              </a:buClr>
              <a:buSzPts val="1600"/>
              <a:buFont typeface="Noto Sans Symbols"/>
              <a:buNone/>
            </a:pPr>
            <a:r>
              <a:rPr lang="en-US" sz="1600" b="1">
                <a:latin typeface="Arial"/>
                <a:ea typeface="Arial"/>
                <a:cs typeface="Arial"/>
                <a:sym typeface="Arial"/>
              </a:rPr>
              <a:t>WITH THE INDEPENDENT CONTRACTOR? </a:t>
            </a:r>
            <a:endParaRPr/>
          </a:p>
          <a:p>
            <a:pPr marL="82296" lvl="0" indent="0" algn="just" rtl="0">
              <a:spcBef>
                <a:spcPts val="320"/>
              </a:spcBef>
              <a:spcAft>
                <a:spcPts val="0"/>
              </a:spcAft>
              <a:buClr>
                <a:schemeClr val="dk1"/>
              </a:buClr>
              <a:buSzPts val="1600"/>
              <a:buFont typeface="Noto Sans Symbols"/>
              <a:buNone/>
            </a:pPr>
            <a:endParaRPr sz="1600">
              <a:latin typeface="Arial"/>
              <a:ea typeface="Arial"/>
              <a:cs typeface="Arial"/>
              <a:sym typeface="Arial"/>
            </a:endParaRPr>
          </a:p>
          <a:p>
            <a:pPr marL="82296" lvl="0" indent="0" algn="ctr" rtl="0">
              <a:spcBef>
                <a:spcPts val="0"/>
              </a:spcBef>
              <a:spcAft>
                <a:spcPts val="0"/>
              </a:spcAft>
              <a:buClr>
                <a:srgbClr val="9A0000"/>
              </a:buClr>
              <a:buSzPts val="1600"/>
              <a:buFont typeface="Noto Sans Symbols"/>
              <a:buNone/>
            </a:pPr>
            <a:r>
              <a:rPr lang="en-US" sz="1600" b="1" cap="none">
                <a:solidFill>
                  <a:srgbClr val="9A0000"/>
                </a:solidFill>
                <a:latin typeface="Arial"/>
                <a:ea typeface="Arial"/>
                <a:cs typeface="Arial"/>
                <a:sym typeface="Arial"/>
              </a:rPr>
              <a:t>IF WE ARE SENDING OR RECEIVING TECHNICAL INFORMATION/ITEMS WITH THE INDEPENDENT CONTRACTOR,  DO WE NEED AN EXPORT LICENSE? </a:t>
            </a:r>
            <a:endParaRPr/>
          </a:p>
          <a:p>
            <a:pPr marL="82296" lvl="0" indent="0" algn="just" rtl="0">
              <a:spcBef>
                <a:spcPts val="320"/>
              </a:spcBef>
              <a:spcAft>
                <a:spcPts val="0"/>
              </a:spcAft>
              <a:buClr>
                <a:schemeClr val="dk1"/>
              </a:buClr>
              <a:buSzPts val="1600"/>
              <a:buFont typeface="Noto Sans Symbols"/>
              <a:buNone/>
            </a:pPr>
            <a:endParaRPr sz="1600">
              <a:latin typeface="Arial"/>
              <a:ea typeface="Arial"/>
              <a:cs typeface="Arial"/>
              <a:sym typeface="Arial"/>
            </a:endParaRPr>
          </a:p>
          <a:p>
            <a:pPr marL="368046" lvl="0" indent="-285750" algn="just" rtl="0">
              <a:spcBef>
                <a:spcPts val="320"/>
              </a:spcBef>
              <a:spcAft>
                <a:spcPts val="0"/>
              </a:spcAft>
              <a:buClr>
                <a:schemeClr val="dk1"/>
              </a:buClr>
              <a:buSzPts val="1600"/>
              <a:buFont typeface="Noto Sans Symbols"/>
              <a:buChar char="▪"/>
            </a:pPr>
            <a:r>
              <a:rPr lang="en-US" sz="1600">
                <a:latin typeface="Arial"/>
                <a:ea typeface="Arial"/>
                <a:cs typeface="Arial"/>
                <a:sym typeface="Arial"/>
              </a:rPr>
              <a:t>Release (verbal, email, domestic shipment) of export controlled technical information to a foreign national within the US may require a deemed export license. </a:t>
            </a:r>
            <a:endParaRPr sz="1600">
              <a:latin typeface="Arial"/>
              <a:ea typeface="Arial"/>
              <a:cs typeface="Arial"/>
              <a:sym typeface="Arial"/>
            </a:endParaRPr>
          </a:p>
          <a:p>
            <a:pPr marL="342900" lvl="0" indent="0" algn="just" rtl="0">
              <a:spcBef>
                <a:spcPts val="320"/>
              </a:spcBef>
              <a:spcAft>
                <a:spcPts val="0"/>
              </a:spcAft>
              <a:buNone/>
            </a:pPr>
            <a:endParaRPr sz="1600">
              <a:latin typeface="Arial"/>
              <a:ea typeface="Arial"/>
              <a:cs typeface="Arial"/>
              <a:sym typeface="Arial"/>
            </a:endParaRPr>
          </a:p>
          <a:p>
            <a:pPr marL="368046" lvl="0" indent="-285750" algn="just" rtl="0">
              <a:spcBef>
                <a:spcPts val="320"/>
              </a:spcBef>
              <a:spcAft>
                <a:spcPts val="0"/>
              </a:spcAft>
              <a:buClr>
                <a:schemeClr val="dk1"/>
              </a:buClr>
              <a:buSzPts val="1600"/>
              <a:buFont typeface="Noto Sans Symbols"/>
              <a:buChar char="▪"/>
            </a:pPr>
            <a:r>
              <a:rPr lang="en-US" sz="1600">
                <a:latin typeface="Arial"/>
                <a:ea typeface="Arial"/>
                <a:cs typeface="Arial"/>
                <a:sym typeface="Arial"/>
              </a:rPr>
              <a:t>Acceptance of export controlled technical information on campus may require a deemed export license if the information will be shared with a foreign national on campus.</a:t>
            </a:r>
            <a:endParaRPr sz="1600">
              <a:latin typeface="Arial"/>
              <a:ea typeface="Arial"/>
              <a:cs typeface="Arial"/>
              <a:sym typeface="Arial"/>
            </a:endParaRPr>
          </a:p>
          <a:p>
            <a:pPr marL="342900" lvl="0" indent="0" algn="just" rtl="0">
              <a:spcBef>
                <a:spcPts val="320"/>
              </a:spcBef>
              <a:spcAft>
                <a:spcPts val="0"/>
              </a:spcAft>
              <a:buNone/>
            </a:pPr>
            <a:endParaRPr sz="1600">
              <a:latin typeface="Arial"/>
              <a:ea typeface="Arial"/>
              <a:cs typeface="Arial"/>
              <a:sym typeface="Arial"/>
            </a:endParaRPr>
          </a:p>
          <a:p>
            <a:pPr marL="368046" lvl="0" indent="-285750" algn="just" rtl="0">
              <a:spcBef>
                <a:spcPts val="320"/>
              </a:spcBef>
              <a:spcAft>
                <a:spcPts val="0"/>
              </a:spcAft>
              <a:buClr>
                <a:schemeClr val="dk1"/>
              </a:buClr>
              <a:buSzPts val="1600"/>
              <a:buFont typeface="Noto Sans Symbols"/>
              <a:buChar char="▪"/>
            </a:pPr>
            <a:r>
              <a:rPr lang="en-US" sz="1600">
                <a:latin typeface="Arial"/>
                <a:ea typeface="Arial"/>
                <a:cs typeface="Arial"/>
                <a:sym typeface="Arial"/>
              </a:rPr>
              <a:t>Physical shipment of export controlled technical information/items to an international destination may require an export license. </a:t>
            </a:r>
            <a:endParaRPr/>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7"/>
          <p:cNvSpPr txBox="1">
            <a:spLocks noGrp="1"/>
          </p:cNvSpPr>
          <p:nvPr>
            <p:ph type="title"/>
          </p:nvPr>
        </p:nvSpPr>
        <p:spPr>
          <a:xfrm>
            <a:off x="530837" y="1904962"/>
            <a:ext cx="7886700" cy="3052788"/>
          </a:xfrm>
          <a:prstGeom prst="rect">
            <a:avLst/>
          </a:prstGeom>
          <a:noFill/>
          <a:ln>
            <a:noFill/>
          </a:ln>
        </p:spPr>
        <p:txBody>
          <a:bodyPr spcFirstLastPara="1" wrap="square" lIns="91425" tIns="45700" rIns="91425" bIns="45700" anchor="t" anchorCtr="0">
            <a:noAutofit/>
          </a:bodyPr>
          <a:lstStyle/>
          <a:p>
            <a:pPr marL="0" lvl="0" indent="0" algn="ctr" rtl="0">
              <a:lnSpc>
                <a:spcPct val="70000"/>
              </a:lnSpc>
              <a:spcBef>
                <a:spcPts val="0"/>
              </a:spcBef>
              <a:spcAft>
                <a:spcPts val="0"/>
              </a:spcAft>
              <a:buNone/>
            </a:pPr>
            <a:br>
              <a:rPr lang="en-US" sz="4800" b="1">
                <a:latin typeface="Arial"/>
                <a:ea typeface="Arial"/>
                <a:cs typeface="Arial"/>
                <a:sym typeface="Arial"/>
              </a:rPr>
            </a:br>
            <a:r>
              <a:rPr lang="en-US" sz="5400" b="1">
                <a:latin typeface="Arial"/>
                <a:ea typeface="Arial"/>
                <a:cs typeface="Arial"/>
                <a:sym typeface="Arial"/>
              </a:rPr>
              <a:t>VISA &amp; IMMIGRATION</a:t>
            </a:r>
            <a:br>
              <a:rPr lang="en-US" sz="5400" b="1">
                <a:latin typeface="Arial"/>
                <a:ea typeface="Arial"/>
                <a:cs typeface="Arial"/>
                <a:sym typeface="Arial"/>
              </a:rPr>
            </a:br>
            <a:r>
              <a:rPr lang="en-US" sz="5400" b="1">
                <a:latin typeface="Arial"/>
                <a:ea typeface="Arial"/>
                <a:cs typeface="Arial"/>
                <a:sym typeface="Arial"/>
              </a:rPr>
              <a:t>SERVICES</a:t>
            </a:r>
            <a:br>
              <a:rPr lang="en-US" sz="4800" b="1">
                <a:latin typeface="Arial"/>
                <a:ea typeface="Arial"/>
                <a:cs typeface="Arial"/>
                <a:sym typeface="Arial"/>
              </a:rPr>
            </a:br>
            <a:br>
              <a:rPr lang="en-US" sz="4800" b="1">
                <a:latin typeface="Arial"/>
                <a:ea typeface="Arial"/>
                <a:cs typeface="Arial"/>
                <a:sym typeface="Arial"/>
              </a:rPr>
            </a:br>
            <a:br>
              <a:rPr lang="en-US" sz="4800" b="1">
                <a:latin typeface="Arial"/>
                <a:ea typeface="Arial"/>
                <a:cs typeface="Arial"/>
                <a:sym typeface="Arial"/>
              </a:rPr>
            </a:br>
            <a:br>
              <a:rPr lang="en-US" sz="4800" b="1">
                <a:latin typeface="Arial"/>
                <a:ea typeface="Arial"/>
                <a:cs typeface="Arial"/>
                <a:sym typeface="Arial"/>
              </a:rPr>
            </a:br>
            <a:r>
              <a:rPr lang="en-US" sz="3200" b="1">
                <a:latin typeface="Arial"/>
                <a:ea typeface="Arial"/>
                <a:cs typeface="Arial"/>
                <a:sym typeface="Arial"/>
              </a:rPr>
              <a:t>http://www.stonybrook.edu/visa</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8"/>
          <p:cNvSpPr txBox="1"/>
          <p:nvPr/>
        </p:nvSpPr>
        <p:spPr>
          <a:xfrm>
            <a:off x="4536831" y="381000"/>
            <a:ext cx="4572000" cy="46196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rgbClr val="C00000"/>
              </a:buClr>
              <a:buSzPts val="2400"/>
              <a:buFont typeface="Noto Sans Symbols"/>
              <a:buNone/>
            </a:pPr>
            <a:r>
              <a:rPr lang="en-US" sz="2400" b="1">
                <a:solidFill>
                  <a:srgbClr val="C00000"/>
                </a:solidFill>
                <a:latin typeface="Arial"/>
                <a:ea typeface="Arial"/>
                <a:cs typeface="Arial"/>
                <a:sym typeface="Arial"/>
              </a:rPr>
              <a:t>NONIMMIGRANT STATUS</a:t>
            </a:r>
            <a:endParaRPr/>
          </a:p>
        </p:txBody>
      </p:sp>
      <p:sp>
        <p:nvSpPr>
          <p:cNvPr id="238" name="Google Shape;238;p28"/>
          <p:cNvSpPr txBox="1"/>
          <p:nvPr/>
        </p:nvSpPr>
        <p:spPr>
          <a:xfrm>
            <a:off x="685800" y="1676400"/>
            <a:ext cx="7924800" cy="2505900"/>
          </a:xfrm>
          <a:prstGeom prst="rect">
            <a:avLst/>
          </a:prstGeom>
          <a:solidFill>
            <a:schemeClr val="lt1"/>
          </a:solidFill>
          <a:ln>
            <a:noFill/>
          </a:ln>
        </p:spPr>
        <p:txBody>
          <a:bodyPr spcFirstLastPara="1" wrap="square" lIns="91425" tIns="45700" rIns="91425" bIns="45700" anchor="t" anchorCtr="0">
            <a:spAutoFit/>
          </a:bodyPr>
          <a:lstStyle/>
          <a:p>
            <a:pPr marL="0" lvl="1" indent="0" algn="l" rtl="0">
              <a:lnSpc>
                <a:spcPct val="110000"/>
              </a:lnSpc>
              <a:spcBef>
                <a:spcPts val="0"/>
              </a:spcBef>
              <a:spcAft>
                <a:spcPts val="0"/>
              </a:spcAft>
              <a:buClr>
                <a:schemeClr val="dk1"/>
              </a:buClr>
              <a:buSzPts val="1600"/>
              <a:buFont typeface="Noto Sans Symbols"/>
              <a:buNone/>
            </a:pPr>
            <a:r>
              <a:rPr lang="en-US" sz="1600">
                <a:solidFill>
                  <a:schemeClr val="dk1"/>
                </a:solidFill>
              </a:rPr>
              <a:t>Nonimmigrants or nonresident aliens are people coming to the U.S. </a:t>
            </a:r>
            <a:r>
              <a:rPr lang="en-US" sz="1600" i="1">
                <a:solidFill>
                  <a:schemeClr val="dk1"/>
                </a:solidFill>
              </a:rPr>
              <a:t>temporarily</a:t>
            </a:r>
            <a:r>
              <a:rPr lang="en-US" sz="1600">
                <a:solidFill>
                  <a:schemeClr val="dk1"/>
                </a:solidFill>
              </a:rPr>
              <a:t> who have no intention of abandoning residence in their home country.</a:t>
            </a:r>
            <a:endParaRPr sz="1600">
              <a:solidFill>
                <a:schemeClr val="dk1"/>
              </a:solidFill>
            </a:endParaRPr>
          </a:p>
          <a:p>
            <a:pPr marL="0" lvl="1" indent="0" algn="l" rtl="0">
              <a:lnSpc>
                <a:spcPct val="110000"/>
              </a:lnSpc>
              <a:spcBef>
                <a:spcPts val="0"/>
              </a:spcBef>
              <a:spcAft>
                <a:spcPts val="0"/>
              </a:spcAft>
              <a:buClr>
                <a:srgbClr val="404040"/>
              </a:buClr>
              <a:buSzPts val="1600"/>
              <a:buFont typeface="Noto Sans Symbols"/>
              <a:buNone/>
            </a:pPr>
            <a:endParaRPr sz="1600">
              <a:solidFill>
                <a:schemeClr val="dk1"/>
              </a:solidFill>
            </a:endParaRPr>
          </a:p>
          <a:p>
            <a:pPr marL="0" lvl="1" indent="0" algn="l" rtl="0">
              <a:lnSpc>
                <a:spcPct val="110000"/>
              </a:lnSpc>
              <a:spcBef>
                <a:spcPts val="0"/>
              </a:spcBef>
              <a:spcAft>
                <a:spcPts val="0"/>
              </a:spcAft>
              <a:buClr>
                <a:schemeClr val="dk1"/>
              </a:buClr>
              <a:buSzPts val="1600"/>
              <a:buFont typeface="Noto Sans Symbols"/>
              <a:buNone/>
            </a:pPr>
            <a:r>
              <a:rPr lang="en-US" sz="1600">
                <a:solidFill>
                  <a:schemeClr val="dk1"/>
                </a:solidFill>
              </a:rPr>
              <a:t>The status granted to the individual dictates the U.S. regulations the nonimmigrant and the sponsor or host institutions must follow.  Such regulations may restrict nonimmigrant activities.</a:t>
            </a:r>
            <a:endParaRPr sz="1600">
              <a:solidFill>
                <a:schemeClr val="dk1"/>
              </a:solidFill>
            </a:endParaRPr>
          </a:p>
          <a:p>
            <a:pPr marL="0" lvl="1" indent="0" algn="l" rtl="0">
              <a:lnSpc>
                <a:spcPct val="110000"/>
              </a:lnSpc>
              <a:spcBef>
                <a:spcPts val="0"/>
              </a:spcBef>
              <a:spcAft>
                <a:spcPts val="0"/>
              </a:spcAft>
              <a:buClr>
                <a:schemeClr val="dk1"/>
              </a:buClr>
              <a:buSzPts val="1600"/>
              <a:buFont typeface="Noto Sans Symbols"/>
              <a:buNone/>
            </a:pPr>
            <a:endParaRPr sz="1600">
              <a:solidFill>
                <a:schemeClr val="dk1"/>
              </a:solidFill>
            </a:endParaRPr>
          </a:p>
          <a:p>
            <a:pPr marL="0" lvl="1" indent="0" algn="l" rtl="0">
              <a:lnSpc>
                <a:spcPct val="110000"/>
              </a:lnSpc>
              <a:spcBef>
                <a:spcPts val="0"/>
              </a:spcBef>
              <a:spcAft>
                <a:spcPts val="0"/>
              </a:spcAft>
              <a:buClr>
                <a:schemeClr val="dk1"/>
              </a:buClr>
              <a:buSzPts val="1600"/>
              <a:buFont typeface="Noto Sans Symbols"/>
              <a:buNone/>
            </a:pPr>
            <a:r>
              <a:rPr lang="en-US" sz="1600">
                <a:solidFill>
                  <a:schemeClr val="dk1"/>
                </a:solidFill>
              </a:rPr>
              <a:t>An individual’s status will be indicated on the Form I-94. </a:t>
            </a:r>
            <a:r>
              <a:rPr lang="en-US" sz="1600" b="1">
                <a:solidFill>
                  <a:srgbClr val="C00000"/>
                </a:solidFill>
              </a:rPr>
              <a:t>I-94 records can be retrieved at CBP.gov/I94 or as part of the I-797A.</a:t>
            </a:r>
            <a:endParaRPr sz="16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2"/>
          <p:cNvSpPr txBox="1"/>
          <p:nvPr/>
        </p:nvSpPr>
        <p:spPr>
          <a:xfrm>
            <a:off x="4689231" y="304800"/>
            <a:ext cx="4419600" cy="70788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b="1" cap="none">
                <a:solidFill>
                  <a:srgbClr val="C00000"/>
                </a:solidFill>
                <a:latin typeface="Arial"/>
                <a:ea typeface="Arial"/>
                <a:cs typeface="Arial"/>
                <a:sym typeface="Arial"/>
              </a:rPr>
              <a:t>COMMON NONIMMIGRANT CLASSIFICATIONS</a:t>
            </a:r>
            <a:endParaRPr sz="2000" cap="none">
              <a:solidFill>
                <a:srgbClr val="C00000"/>
              </a:solidFill>
              <a:latin typeface="Arial"/>
              <a:ea typeface="Arial"/>
              <a:cs typeface="Arial"/>
              <a:sym typeface="Arial"/>
            </a:endParaRPr>
          </a:p>
        </p:txBody>
      </p:sp>
      <p:sp>
        <p:nvSpPr>
          <p:cNvPr id="244" name="Google Shape;244;p32"/>
          <p:cNvSpPr txBox="1"/>
          <p:nvPr/>
        </p:nvSpPr>
        <p:spPr>
          <a:xfrm>
            <a:off x="219875" y="1219200"/>
            <a:ext cx="8805300" cy="5695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600" b="1" u="sng">
                <a:solidFill>
                  <a:schemeClr val="dk1"/>
                </a:solidFill>
              </a:rPr>
              <a:t>B-1 and W-B (Tourists for Business), B-2 and W-T (Tourists for Pleasure</a:t>
            </a:r>
            <a:r>
              <a:rPr lang="en-US" sz="1600" b="1">
                <a:solidFill>
                  <a:schemeClr val="dk1"/>
                </a:solidFill>
              </a:rPr>
              <a:t>) </a:t>
            </a:r>
            <a:endParaRPr sz="1600">
              <a:solidFill>
                <a:schemeClr val="dk1"/>
              </a:solidFill>
            </a:endParaRPr>
          </a:p>
          <a:p>
            <a:pPr marL="0" lvl="0" indent="0" algn="l" rtl="0">
              <a:spcBef>
                <a:spcPts val="0"/>
              </a:spcBef>
              <a:spcAft>
                <a:spcPts val="0"/>
              </a:spcAft>
              <a:buNone/>
            </a:pPr>
            <a:r>
              <a:rPr lang="en-US" sz="1600">
                <a:solidFill>
                  <a:schemeClr val="dk1"/>
                </a:solidFill>
              </a:rPr>
              <a:t> </a:t>
            </a:r>
            <a:endParaRPr sz="1600">
              <a:solidFill>
                <a:schemeClr val="dk1"/>
              </a:solidFill>
            </a:endParaRPr>
          </a:p>
          <a:p>
            <a:pPr marL="0" lvl="0" indent="0" algn="l" rtl="0">
              <a:spcBef>
                <a:spcPts val="0"/>
              </a:spcBef>
              <a:spcAft>
                <a:spcPts val="0"/>
              </a:spcAft>
              <a:buNone/>
            </a:pPr>
            <a:r>
              <a:rPr lang="en-US" sz="1600" u="sng">
                <a:solidFill>
                  <a:schemeClr val="dk1"/>
                </a:solidFill>
              </a:rPr>
              <a:t>B-2 and W-T tourists should NOT be independent contractors.</a:t>
            </a:r>
            <a:endParaRPr sz="1600">
              <a:solidFill>
                <a:schemeClr val="dk1"/>
              </a:solidFill>
            </a:endParaRPr>
          </a:p>
          <a:p>
            <a:pPr marL="285750" lvl="0" indent="-203200" algn="l" rtl="0">
              <a:spcBef>
                <a:spcPts val="0"/>
              </a:spcBef>
              <a:spcAft>
                <a:spcPts val="0"/>
              </a:spcAft>
              <a:buNone/>
            </a:pPr>
            <a:endParaRPr sz="1600">
              <a:solidFill>
                <a:schemeClr val="dk1"/>
              </a:solidFill>
            </a:endParaRPr>
          </a:p>
          <a:p>
            <a:pPr marL="0" lvl="0" indent="0" algn="l" rtl="0">
              <a:spcBef>
                <a:spcPts val="0"/>
              </a:spcBef>
              <a:spcAft>
                <a:spcPts val="0"/>
              </a:spcAft>
              <a:buNone/>
            </a:pPr>
            <a:r>
              <a:rPr lang="en-US" sz="1600">
                <a:solidFill>
                  <a:schemeClr val="dk1"/>
                </a:solidFill>
              </a:rPr>
              <a:t>B-1 and W-B tourists may be eligible to be independent contractors based on the below:</a:t>
            </a:r>
            <a:endParaRPr sz="1600">
              <a:solidFill>
                <a:schemeClr val="dk1"/>
              </a:solidFill>
            </a:endParaRPr>
          </a:p>
          <a:p>
            <a:pPr marL="914400" lvl="1" indent="-330200" algn="l" rtl="0">
              <a:spcBef>
                <a:spcPts val="0"/>
              </a:spcBef>
              <a:spcAft>
                <a:spcPts val="0"/>
              </a:spcAft>
              <a:buClr>
                <a:schemeClr val="dk1"/>
              </a:buClr>
              <a:buSzPts val="1600"/>
              <a:buChar char="•"/>
            </a:pPr>
            <a:r>
              <a:rPr lang="en-US" sz="1600">
                <a:solidFill>
                  <a:srgbClr val="FF0000"/>
                </a:solidFill>
              </a:rPr>
              <a:t>9-5-6 rule</a:t>
            </a:r>
            <a:r>
              <a:rPr lang="en-US" sz="1600">
                <a:solidFill>
                  <a:schemeClr val="dk1"/>
                </a:solidFill>
              </a:rPr>
              <a:t>: While the activity for which the business tourist is to be paid will last no longer than </a:t>
            </a:r>
            <a:r>
              <a:rPr lang="en-US" sz="1600">
                <a:solidFill>
                  <a:srgbClr val="FF0000"/>
                </a:solidFill>
              </a:rPr>
              <a:t>9 days</a:t>
            </a:r>
            <a:r>
              <a:rPr lang="en-US" sz="1600">
                <a:solidFill>
                  <a:schemeClr val="dk1"/>
                </a:solidFill>
              </a:rPr>
              <a:t>, AND the visitor will be paid by </a:t>
            </a:r>
            <a:r>
              <a:rPr lang="en-US" sz="1600">
                <a:solidFill>
                  <a:srgbClr val="FF0000"/>
                </a:solidFill>
              </a:rPr>
              <a:t>no more than 5 other U.S. institutions in the past 6 months, </a:t>
            </a:r>
            <a:r>
              <a:rPr lang="en-US" sz="1600">
                <a:solidFill>
                  <a:schemeClr val="dk1"/>
                </a:solidFill>
              </a:rPr>
              <a:t>AND services are provided for benefit of the institution, </a:t>
            </a:r>
            <a:r>
              <a:rPr lang="en-US" sz="1600" u="sng">
                <a:solidFill>
                  <a:schemeClr val="dk1"/>
                </a:solidFill>
              </a:rPr>
              <a:t>tourists can be reimbursed for actual expenses incidental to their stay AND accept an honorarium</a:t>
            </a:r>
            <a:r>
              <a:rPr lang="en-US" sz="1600">
                <a:solidFill>
                  <a:schemeClr val="dk1"/>
                </a:solidFill>
              </a:rPr>
              <a:t>.  </a:t>
            </a:r>
            <a:endParaRPr sz="1600">
              <a:solidFill>
                <a:schemeClr val="dk1"/>
              </a:solidFill>
            </a:endParaRPr>
          </a:p>
          <a:p>
            <a:pPr marL="914400" lvl="1" indent="-330200" algn="l" rtl="0">
              <a:spcBef>
                <a:spcPts val="0"/>
              </a:spcBef>
              <a:spcAft>
                <a:spcPts val="0"/>
              </a:spcAft>
              <a:buClr>
                <a:schemeClr val="dk1"/>
              </a:buClr>
              <a:buSzPts val="1600"/>
              <a:buChar char="•"/>
            </a:pPr>
            <a:r>
              <a:rPr lang="en-US" sz="1600">
                <a:solidFill>
                  <a:schemeClr val="dk1"/>
                </a:solidFill>
              </a:rPr>
              <a:t>If the 9-5-6 rule does not apply, </a:t>
            </a:r>
            <a:r>
              <a:rPr lang="en-US" sz="1600" u="sng">
                <a:solidFill>
                  <a:schemeClr val="dk1"/>
                </a:solidFill>
              </a:rPr>
              <a:t>payment is limited to reimbursement for actual expenses</a:t>
            </a:r>
            <a:r>
              <a:rPr lang="en-US" sz="1600">
                <a:solidFill>
                  <a:schemeClr val="dk1"/>
                </a:solidFill>
              </a:rPr>
              <a:t>, if the services provided are for the benefit of the institution.  </a:t>
            </a:r>
            <a:r>
              <a:rPr lang="en-US" sz="1600">
                <a:solidFill>
                  <a:srgbClr val="FF0000"/>
                </a:solidFill>
              </a:rPr>
              <a:t>All services provided must be appropriate for the tourist category.</a:t>
            </a:r>
            <a:br>
              <a:rPr lang="en-US" sz="1600">
                <a:solidFill>
                  <a:srgbClr val="FF0000"/>
                </a:solidFill>
              </a:rPr>
            </a:br>
            <a:endParaRPr sz="1600">
              <a:solidFill>
                <a:srgbClr val="FF0000"/>
              </a:solidFill>
            </a:endParaRPr>
          </a:p>
          <a:p>
            <a:pPr marL="0" lvl="0" indent="0" algn="l" rtl="0">
              <a:lnSpc>
                <a:spcPct val="120000"/>
              </a:lnSpc>
              <a:spcBef>
                <a:spcPts val="0"/>
              </a:spcBef>
              <a:spcAft>
                <a:spcPts val="0"/>
              </a:spcAft>
              <a:buNone/>
            </a:pPr>
            <a:r>
              <a:rPr lang="en-US" sz="1600" b="1" u="sng">
                <a:solidFill>
                  <a:schemeClr val="dk1"/>
                </a:solidFill>
              </a:rPr>
              <a:t>F-1 Students</a:t>
            </a:r>
            <a:endParaRPr sz="1600" b="1" u="sng">
              <a:solidFill>
                <a:schemeClr val="dk1"/>
              </a:solidFill>
            </a:endParaRPr>
          </a:p>
          <a:p>
            <a:pPr marL="0" lvl="0" indent="0" algn="l" rtl="0">
              <a:lnSpc>
                <a:spcPct val="120000"/>
              </a:lnSpc>
              <a:spcBef>
                <a:spcPts val="0"/>
              </a:spcBef>
              <a:spcAft>
                <a:spcPts val="0"/>
              </a:spcAft>
              <a:buNone/>
            </a:pPr>
            <a:br>
              <a:rPr lang="en-US" sz="1600">
                <a:solidFill>
                  <a:schemeClr val="dk1"/>
                </a:solidFill>
              </a:rPr>
            </a:br>
            <a:r>
              <a:rPr lang="en-US" sz="1600">
                <a:solidFill>
                  <a:schemeClr val="dk1"/>
                </a:solidFill>
              </a:rPr>
              <a:t>F-1 students should NOT be employed under the </a:t>
            </a:r>
            <a:r>
              <a:rPr lang="en-US" sz="1600" u="sng">
                <a:solidFill>
                  <a:schemeClr val="dk1"/>
                </a:solidFill>
              </a:rPr>
              <a:t>independent contractor mechanism. </a:t>
            </a:r>
            <a:endParaRPr sz="1600">
              <a:solidFill>
                <a:schemeClr val="dk1"/>
              </a:solidFill>
            </a:endParaRPr>
          </a:p>
          <a:p>
            <a:pPr marL="0" lvl="0" indent="0" algn="l" rtl="0">
              <a:lnSpc>
                <a:spcPct val="120000"/>
              </a:lnSpc>
              <a:spcBef>
                <a:spcPts val="0"/>
              </a:spcBef>
              <a:spcAft>
                <a:spcPts val="0"/>
              </a:spcAft>
              <a:buNone/>
            </a:pPr>
            <a:r>
              <a:rPr lang="en-US" sz="1600">
                <a:solidFill>
                  <a:schemeClr val="dk1"/>
                </a:solidFill>
              </a:rPr>
              <a:t>There are other mechanism for employments, and F-1 students should consult Visa and Immigration Services. </a:t>
            </a:r>
            <a:endParaRPr sz="1600" b="1" u="sng">
              <a:solidFill>
                <a:schemeClr val="dk1"/>
              </a:solidFill>
              <a:latin typeface="Helvetica Neue"/>
              <a:ea typeface="Helvetica Neue"/>
              <a:cs typeface="Helvetica Neue"/>
              <a:sym typeface="Helvetica Neue"/>
            </a:endParaRPr>
          </a:p>
          <a:p>
            <a:pPr marL="285750" marR="0" lvl="0" indent="-203200" algn="l" rtl="0">
              <a:spcBef>
                <a:spcPts val="0"/>
              </a:spcBef>
              <a:spcAft>
                <a:spcPts val="0"/>
              </a:spcAft>
              <a:buClr>
                <a:srgbClr val="404040"/>
              </a:buClr>
              <a:buSzPts val="1300"/>
              <a:buFont typeface="Arial"/>
              <a:buNone/>
            </a:pPr>
            <a:endParaRPr sz="1300">
              <a:solidFill>
                <a:srgbClr val="FF0000"/>
              </a:solidFill>
              <a:latin typeface="Helvetica Neue"/>
              <a:ea typeface="Helvetica Neue"/>
              <a:cs typeface="Helvetica Neue"/>
              <a:sym typeface="Helvetica Neue"/>
            </a:endParaRPr>
          </a:p>
          <a:p>
            <a:pPr marL="0" marR="0" lvl="0" indent="0" algn="l" rtl="0">
              <a:spcBef>
                <a:spcPts val="0"/>
              </a:spcBef>
              <a:spcAft>
                <a:spcPts val="0"/>
              </a:spcAft>
              <a:buClr>
                <a:srgbClr val="404040"/>
              </a:buClr>
              <a:buSzPts val="1300"/>
              <a:buFont typeface="Noto Sans Symbols"/>
              <a:buNone/>
            </a:pPr>
            <a:endParaRPr sz="1300">
              <a:solidFill>
                <a:srgbClr val="FF0000"/>
              </a:solidFill>
              <a:latin typeface="Helvetica Neue"/>
              <a:ea typeface="Helvetica Neue"/>
              <a:cs typeface="Helvetica Neue"/>
              <a:sym typeface="Helvetica Neue"/>
            </a:endParaRPr>
          </a:p>
          <a:p>
            <a:pPr marL="0" marR="0" lvl="0" indent="0" algn="l" rtl="0">
              <a:spcBef>
                <a:spcPts val="0"/>
              </a:spcBef>
              <a:spcAft>
                <a:spcPts val="0"/>
              </a:spcAft>
              <a:buClr>
                <a:srgbClr val="404040"/>
              </a:buClr>
              <a:buSzPts val="1800"/>
              <a:buFont typeface="Noto Sans Symbols"/>
              <a:buNone/>
            </a:pPr>
            <a:endParaRPr sz="1800">
              <a:solidFill>
                <a:srgbClr val="FF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4"/>
          <p:cNvSpPr txBox="1"/>
          <p:nvPr/>
        </p:nvSpPr>
        <p:spPr>
          <a:xfrm>
            <a:off x="4267200" y="304800"/>
            <a:ext cx="4800600"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cap="none">
                <a:solidFill>
                  <a:srgbClr val="C00000"/>
                </a:solidFill>
                <a:latin typeface="Arial"/>
                <a:ea typeface="Arial"/>
                <a:cs typeface="Arial"/>
                <a:sym typeface="Arial"/>
              </a:rPr>
              <a:t>COMMON NONIMMIGRANT CLASSIFICATIONS, CONT’D.</a:t>
            </a:r>
            <a:endParaRPr sz="1800">
              <a:solidFill>
                <a:srgbClr val="C00000"/>
              </a:solidFill>
              <a:latin typeface="Arial"/>
              <a:ea typeface="Arial"/>
              <a:cs typeface="Arial"/>
              <a:sym typeface="Arial"/>
            </a:endParaRPr>
          </a:p>
        </p:txBody>
      </p:sp>
      <p:sp>
        <p:nvSpPr>
          <p:cNvPr id="250" name="Google Shape;250;p34"/>
          <p:cNvSpPr txBox="1"/>
          <p:nvPr/>
        </p:nvSpPr>
        <p:spPr>
          <a:xfrm>
            <a:off x="228600" y="1219200"/>
            <a:ext cx="8686800" cy="50301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None/>
            </a:pPr>
            <a:r>
              <a:rPr lang="en-US" sz="1600" b="1" u="sng">
                <a:solidFill>
                  <a:schemeClr val="dk1"/>
                </a:solidFill>
              </a:rPr>
              <a:t>J-1 Exchange Visitors</a:t>
            </a:r>
            <a:r>
              <a:rPr lang="en-US" sz="1600">
                <a:solidFill>
                  <a:schemeClr val="dk1"/>
                </a:solidFill>
              </a:rPr>
              <a:t> </a:t>
            </a:r>
            <a:endParaRPr sz="1600">
              <a:solidFill>
                <a:schemeClr val="dk1"/>
              </a:solidFill>
            </a:endParaRPr>
          </a:p>
          <a:p>
            <a:pPr marL="285750" lvl="0" indent="-196850" algn="l" rtl="0">
              <a:lnSpc>
                <a:spcPct val="120000"/>
              </a:lnSpc>
              <a:spcBef>
                <a:spcPts val="0"/>
              </a:spcBef>
              <a:spcAft>
                <a:spcPts val="0"/>
              </a:spcAft>
              <a:buNone/>
            </a:pPr>
            <a:endParaRPr sz="1600">
              <a:solidFill>
                <a:schemeClr val="dk1"/>
              </a:solidFill>
            </a:endParaRPr>
          </a:p>
          <a:p>
            <a:pPr marL="457200" lvl="0" indent="-330200" algn="l" rtl="0">
              <a:lnSpc>
                <a:spcPct val="120000"/>
              </a:lnSpc>
              <a:spcBef>
                <a:spcPts val="0"/>
              </a:spcBef>
              <a:spcAft>
                <a:spcPts val="0"/>
              </a:spcAft>
              <a:buClr>
                <a:schemeClr val="dk1"/>
              </a:buClr>
              <a:buSzPts val="1600"/>
              <a:buChar char="•"/>
            </a:pPr>
            <a:r>
              <a:rPr lang="en-US" sz="1600">
                <a:solidFill>
                  <a:schemeClr val="dk1"/>
                </a:solidFill>
              </a:rPr>
              <a:t>Generally, independent contractor arrangements are </a:t>
            </a:r>
            <a:r>
              <a:rPr lang="en-US" sz="1600" u="sng">
                <a:solidFill>
                  <a:schemeClr val="dk1"/>
                </a:solidFill>
              </a:rPr>
              <a:t>not appropriate for J students</a:t>
            </a:r>
            <a:r>
              <a:rPr lang="en-US" sz="1600">
                <a:solidFill>
                  <a:schemeClr val="dk1"/>
                </a:solidFill>
              </a:rPr>
              <a:t> until they are eligible for Academic Training.</a:t>
            </a:r>
            <a:endParaRPr sz="1600">
              <a:solidFill>
                <a:schemeClr val="dk1"/>
              </a:solidFill>
            </a:endParaRPr>
          </a:p>
          <a:p>
            <a:pPr marL="457200" lvl="0" indent="-330200" algn="l" rtl="0">
              <a:lnSpc>
                <a:spcPct val="120000"/>
              </a:lnSpc>
              <a:spcBef>
                <a:spcPts val="0"/>
              </a:spcBef>
              <a:spcAft>
                <a:spcPts val="0"/>
              </a:spcAft>
              <a:buClr>
                <a:schemeClr val="dk1"/>
              </a:buClr>
              <a:buSzPts val="1600"/>
              <a:buChar char="•"/>
            </a:pPr>
            <a:r>
              <a:rPr lang="en-US" sz="1600">
                <a:solidFill>
                  <a:schemeClr val="dk1"/>
                </a:solidFill>
              </a:rPr>
              <a:t>The independent contractor related activity must be permissible under federal regulations for the status and category; </a:t>
            </a:r>
            <a:r>
              <a:rPr lang="en-US" sz="1600" u="sng">
                <a:solidFill>
                  <a:schemeClr val="dk1"/>
                </a:solidFill>
              </a:rPr>
              <a:t>however, generally, reimbursement for actual expenses and an honorarium can be paid IF the sponsor provides an authorization letter</a:t>
            </a:r>
            <a:r>
              <a:rPr lang="en-US" sz="1600">
                <a:solidFill>
                  <a:schemeClr val="dk1"/>
                </a:solidFill>
              </a:rPr>
              <a:t>.  </a:t>
            </a:r>
            <a:endParaRPr sz="1600">
              <a:solidFill>
                <a:schemeClr val="dk1"/>
              </a:solidFill>
            </a:endParaRPr>
          </a:p>
          <a:p>
            <a:pPr marL="285750" lvl="0" indent="-196850" algn="l" rtl="0">
              <a:lnSpc>
                <a:spcPct val="120000"/>
              </a:lnSpc>
              <a:spcBef>
                <a:spcPts val="0"/>
              </a:spcBef>
              <a:spcAft>
                <a:spcPts val="0"/>
              </a:spcAft>
              <a:buNone/>
            </a:pPr>
            <a:endParaRPr sz="1600">
              <a:solidFill>
                <a:schemeClr val="dk1"/>
              </a:solidFill>
            </a:endParaRPr>
          </a:p>
          <a:p>
            <a:pPr marL="457200" lvl="0" indent="-330200" algn="l" rtl="0">
              <a:lnSpc>
                <a:spcPct val="120000"/>
              </a:lnSpc>
              <a:spcBef>
                <a:spcPts val="0"/>
              </a:spcBef>
              <a:spcAft>
                <a:spcPts val="0"/>
              </a:spcAft>
              <a:buClr>
                <a:schemeClr val="dk1"/>
              </a:buClr>
              <a:buSzPts val="1600"/>
              <a:buChar char="•"/>
            </a:pPr>
            <a:r>
              <a:rPr lang="en-US" sz="1600">
                <a:solidFill>
                  <a:schemeClr val="dk1"/>
                </a:solidFill>
              </a:rPr>
              <a:t>Exchange Visitors “scholars” sponsored by SBU’s own program </a:t>
            </a:r>
            <a:r>
              <a:rPr lang="en-US" sz="1600" u="sng">
                <a:solidFill>
                  <a:schemeClr val="dk1"/>
                </a:solidFill>
              </a:rPr>
              <a:t>require specific written authorization to be paid as an independent contractor</a:t>
            </a:r>
            <a:r>
              <a:rPr lang="en-US" sz="1600">
                <a:solidFill>
                  <a:schemeClr val="dk1"/>
                </a:solidFill>
              </a:rPr>
              <a:t>.  </a:t>
            </a:r>
            <a:br>
              <a:rPr lang="en-US" sz="1600">
                <a:solidFill>
                  <a:schemeClr val="dk1"/>
                </a:solidFill>
              </a:rPr>
            </a:br>
            <a:endParaRPr sz="1600">
              <a:solidFill>
                <a:schemeClr val="dk1"/>
              </a:solidFill>
            </a:endParaRPr>
          </a:p>
          <a:p>
            <a:pPr marL="457200" lvl="0" indent="-330200" algn="l" rtl="0">
              <a:lnSpc>
                <a:spcPct val="120000"/>
              </a:lnSpc>
              <a:spcBef>
                <a:spcPts val="0"/>
              </a:spcBef>
              <a:spcAft>
                <a:spcPts val="0"/>
              </a:spcAft>
              <a:buClr>
                <a:schemeClr val="dk1"/>
              </a:buClr>
              <a:buSzPts val="1600"/>
              <a:buChar char="•"/>
            </a:pPr>
            <a:r>
              <a:rPr lang="en-US" sz="1600">
                <a:solidFill>
                  <a:schemeClr val="dk1"/>
                </a:solidFill>
              </a:rPr>
              <a:t>All employment and authorizations for activity sites must be specifically approved by the sponsor’s Alternate/Responsible Officer and listed in the federal “Student and Exchange Visitor Information System” (SEVIS).  </a:t>
            </a:r>
            <a:endParaRPr sz="1600">
              <a:solidFill>
                <a:schemeClr val="dk1"/>
              </a:solidFill>
            </a:endParaRPr>
          </a:p>
          <a:p>
            <a:pPr marL="457200" marR="0" lvl="0" indent="0" algn="l" rtl="0">
              <a:lnSpc>
                <a:spcPct val="120000"/>
              </a:lnSpc>
              <a:spcBef>
                <a:spcPts val="0"/>
              </a:spcBef>
              <a:spcAft>
                <a:spcPts val="0"/>
              </a:spcAft>
              <a:buNone/>
            </a:pPr>
            <a:endParaRPr sz="1600" b="1" u="sng">
              <a:solidFill>
                <a:schemeClr val="dk1"/>
              </a:solidFill>
              <a:latin typeface="Helvetica Neue"/>
              <a:ea typeface="Helvetica Neue"/>
              <a:cs typeface="Helvetica Neue"/>
              <a:sym typeface="Helvetica Neue"/>
            </a:endParaRPr>
          </a:p>
          <a:p>
            <a:pPr marL="285750" marR="0" lvl="0" indent="-196850" algn="l" rtl="0">
              <a:lnSpc>
                <a:spcPct val="120000"/>
              </a:lnSpc>
              <a:spcBef>
                <a:spcPts val="0"/>
              </a:spcBef>
              <a:spcAft>
                <a:spcPts val="0"/>
              </a:spcAft>
              <a:buClr>
                <a:srgbClr val="404040"/>
              </a:buClr>
              <a:buSzPts val="1400"/>
              <a:buFont typeface="Arial"/>
              <a:buNone/>
            </a:pPr>
            <a:endParaRPr sz="1400">
              <a:solidFill>
                <a:schemeClr val="dk1"/>
              </a:solidFill>
              <a:latin typeface="Helvetica Neue"/>
              <a:ea typeface="Helvetica Neue"/>
              <a:cs typeface="Helvetica Neue"/>
              <a:sym typeface="Helvetica Neue"/>
            </a:endParaRPr>
          </a:p>
          <a:p>
            <a:pPr marL="0" marR="0" lvl="0" indent="0" algn="l" rtl="0">
              <a:lnSpc>
                <a:spcPct val="120000"/>
              </a:lnSpc>
              <a:spcBef>
                <a:spcPts val="0"/>
              </a:spcBef>
              <a:spcAft>
                <a:spcPts val="0"/>
              </a:spcAft>
              <a:buClr>
                <a:srgbClr val="404040"/>
              </a:buClr>
              <a:buSzPts val="1600"/>
              <a:buFont typeface="Noto Sans Symbols"/>
              <a:buNone/>
            </a:pPr>
            <a:endParaRPr sz="1600">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5"/>
          <p:cNvSpPr txBox="1"/>
          <p:nvPr/>
        </p:nvSpPr>
        <p:spPr>
          <a:xfrm>
            <a:off x="4343400" y="304800"/>
            <a:ext cx="4800600" cy="70788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b="1" cap="none">
                <a:solidFill>
                  <a:srgbClr val="C00000"/>
                </a:solidFill>
                <a:latin typeface="Arial"/>
                <a:ea typeface="Arial"/>
                <a:cs typeface="Arial"/>
                <a:sym typeface="Arial"/>
              </a:rPr>
              <a:t>COMMON NONIMMIGRANT CLASSIFICATIONS, CONT’D.</a:t>
            </a:r>
            <a:endParaRPr sz="2000">
              <a:solidFill>
                <a:srgbClr val="C00000"/>
              </a:solidFill>
              <a:latin typeface="Arial"/>
              <a:ea typeface="Arial"/>
              <a:cs typeface="Arial"/>
              <a:sym typeface="Arial"/>
            </a:endParaRPr>
          </a:p>
        </p:txBody>
      </p:sp>
      <p:sp>
        <p:nvSpPr>
          <p:cNvPr id="256" name="Google Shape;256;p35"/>
          <p:cNvSpPr txBox="1"/>
          <p:nvPr/>
        </p:nvSpPr>
        <p:spPr>
          <a:xfrm>
            <a:off x="335050" y="1219200"/>
            <a:ext cx="8616900" cy="51471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None/>
            </a:pPr>
            <a:r>
              <a:rPr lang="en-US" sz="1600" b="1" u="sng">
                <a:solidFill>
                  <a:schemeClr val="dk1"/>
                </a:solidFill>
              </a:rPr>
              <a:t>H-1B Skilled Worker and O-1 (Alien of Extraordinary Ability)</a:t>
            </a:r>
            <a:r>
              <a:rPr lang="en-US" sz="1600" b="1">
                <a:solidFill>
                  <a:schemeClr val="dk1"/>
                </a:solidFill>
              </a:rPr>
              <a:t> </a:t>
            </a:r>
            <a:endParaRPr sz="1600" b="1">
              <a:solidFill>
                <a:schemeClr val="dk1"/>
              </a:solidFill>
            </a:endParaRPr>
          </a:p>
          <a:p>
            <a:pPr marL="457200" lvl="0" indent="-330200" algn="l" rtl="0">
              <a:lnSpc>
                <a:spcPct val="120000"/>
              </a:lnSpc>
              <a:spcBef>
                <a:spcPts val="0"/>
              </a:spcBef>
              <a:spcAft>
                <a:spcPts val="0"/>
              </a:spcAft>
              <a:buClr>
                <a:schemeClr val="dk1"/>
              </a:buClr>
              <a:buSzPts val="1600"/>
              <a:buChar char="•"/>
            </a:pPr>
            <a:r>
              <a:rPr lang="en-US" sz="1600" u="sng">
                <a:solidFill>
                  <a:schemeClr val="dk1"/>
                </a:solidFill>
              </a:rPr>
              <a:t>SBU and RF employees in these categories </a:t>
            </a:r>
            <a:r>
              <a:rPr lang="en-US" sz="1600" b="1" u="sng">
                <a:solidFill>
                  <a:schemeClr val="dk1"/>
                </a:solidFill>
              </a:rPr>
              <a:t>cannot</a:t>
            </a:r>
            <a:r>
              <a:rPr lang="en-US" sz="1600" u="sng">
                <a:solidFill>
                  <a:schemeClr val="dk1"/>
                </a:solidFill>
              </a:rPr>
              <a:t> be independent contractors</a:t>
            </a:r>
            <a:r>
              <a:rPr lang="en-US" sz="1600">
                <a:solidFill>
                  <a:schemeClr val="dk1"/>
                </a:solidFill>
              </a:rPr>
              <a:t>, as their employment is rigidly defined in the petition filed on their behalf.  Federal regulations and institutional policies prohibit the two relationships to exist concurrently with the same employer.</a:t>
            </a:r>
            <a:endParaRPr sz="1600">
              <a:solidFill>
                <a:schemeClr val="dk1"/>
              </a:solidFill>
            </a:endParaRPr>
          </a:p>
          <a:p>
            <a:pPr marL="285750" lvl="0" indent="-196850" algn="l" rtl="0">
              <a:lnSpc>
                <a:spcPct val="120000"/>
              </a:lnSpc>
              <a:spcBef>
                <a:spcPts val="0"/>
              </a:spcBef>
              <a:spcAft>
                <a:spcPts val="0"/>
              </a:spcAft>
              <a:buNone/>
            </a:pPr>
            <a:endParaRPr sz="1200">
              <a:solidFill>
                <a:schemeClr val="dk1"/>
              </a:solidFill>
            </a:endParaRPr>
          </a:p>
          <a:p>
            <a:pPr marL="457200" lvl="0" indent="-330200" algn="l" rtl="0">
              <a:lnSpc>
                <a:spcPct val="120000"/>
              </a:lnSpc>
              <a:spcBef>
                <a:spcPts val="0"/>
              </a:spcBef>
              <a:spcAft>
                <a:spcPts val="0"/>
              </a:spcAft>
              <a:buClr>
                <a:schemeClr val="dk1"/>
              </a:buClr>
              <a:buSzPts val="1600"/>
              <a:buChar char="•"/>
            </a:pPr>
            <a:r>
              <a:rPr lang="en-US" sz="1600">
                <a:solidFill>
                  <a:schemeClr val="dk1"/>
                </a:solidFill>
              </a:rPr>
              <a:t>H-1B and O-1 workers from other institutions </a:t>
            </a:r>
            <a:r>
              <a:rPr lang="en-US" sz="1600" u="sng">
                <a:solidFill>
                  <a:schemeClr val="dk1"/>
                </a:solidFill>
              </a:rPr>
              <a:t>can only be reimbursed for reasonable expenses</a:t>
            </a:r>
            <a:r>
              <a:rPr lang="en-US" sz="1600">
                <a:solidFill>
                  <a:schemeClr val="dk1"/>
                </a:solidFill>
              </a:rPr>
              <a:t> for activities such as guest lectures if they are “incidental of the employment and the nonimmigrant does not derive a monetary or material gain from those activities.”  </a:t>
            </a:r>
            <a:endParaRPr sz="1600">
              <a:solidFill>
                <a:schemeClr val="dk1"/>
              </a:solidFill>
            </a:endParaRPr>
          </a:p>
          <a:p>
            <a:pPr marL="0" lvl="0" indent="0" algn="l" rtl="0">
              <a:lnSpc>
                <a:spcPct val="120000"/>
              </a:lnSpc>
              <a:spcBef>
                <a:spcPts val="0"/>
              </a:spcBef>
              <a:spcAft>
                <a:spcPts val="0"/>
              </a:spcAft>
              <a:buNone/>
            </a:pPr>
            <a:endParaRPr sz="1200">
              <a:solidFill>
                <a:schemeClr val="dk1"/>
              </a:solidFill>
            </a:endParaRPr>
          </a:p>
          <a:p>
            <a:pPr marL="285750" lvl="0" indent="-298450" algn="l" rtl="0">
              <a:lnSpc>
                <a:spcPct val="120000"/>
              </a:lnSpc>
              <a:spcBef>
                <a:spcPts val="0"/>
              </a:spcBef>
              <a:spcAft>
                <a:spcPts val="0"/>
              </a:spcAft>
              <a:buClr>
                <a:schemeClr val="dk1"/>
              </a:buClr>
              <a:buSzPts val="1600"/>
              <a:buChar char="•"/>
            </a:pPr>
            <a:r>
              <a:rPr lang="en-US" sz="1600">
                <a:solidFill>
                  <a:schemeClr val="dk1"/>
                </a:solidFill>
              </a:rPr>
              <a:t>Some highly-regarded speakers/performers in the O-1 category will use an agency to book their services, so payment for a performance to the agency is permissible, whereas payment as an independent contractor would be more limiting.</a:t>
            </a:r>
            <a:endParaRPr sz="1600">
              <a:solidFill>
                <a:schemeClr val="dk1"/>
              </a:solidFill>
            </a:endParaRPr>
          </a:p>
          <a:p>
            <a:pPr marL="457200" lvl="0" indent="0" algn="l" rtl="0">
              <a:lnSpc>
                <a:spcPct val="120000"/>
              </a:lnSpc>
              <a:spcBef>
                <a:spcPts val="0"/>
              </a:spcBef>
              <a:spcAft>
                <a:spcPts val="0"/>
              </a:spcAft>
              <a:buNone/>
            </a:pPr>
            <a:endParaRPr>
              <a:solidFill>
                <a:schemeClr val="dk1"/>
              </a:solidFill>
            </a:endParaRPr>
          </a:p>
          <a:p>
            <a:pPr marL="0" lvl="0" indent="0" algn="l" rtl="0">
              <a:lnSpc>
                <a:spcPct val="120000"/>
              </a:lnSpc>
              <a:spcBef>
                <a:spcPts val="0"/>
              </a:spcBef>
              <a:spcAft>
                <a:spcPts val="0"/>
              </a:spcAft>
              <a:buNone/>
            </a:pPr>
            <a:r>
              <a:rPr lang="en-US" sz="1600" b="1" u="sng">
                <a:solidFill>
                  <a:schemeClr val="dk1"/>
                </a:solidFill>
              </a:rPr>
              <a:t>TN Canadian or Mexican (Trade Agreement Worker)</a:t>
            </a:r>
            <a:r>
              <a:rPr lang="en-US" sz="1600" b="1">
                <a:solidFill>
                  <a:schemeClr val="dk1"/>
                </a:solidFill>
              </a:rPr>
              <a:t> </a:t>
            </a:r>
            <a:endParaRPr sz="1600">
              <a:solidFill>
                <a:schemeClr val="dk1"/>
              </a:solidFill>
            </a:endParaRPr>
          </a:p>
          <a:p>
            <a:pPr marL="285750" lvl="0" indent="-298450" algn="l" rtl="0">
              <a:lnSpc>
                <a:spcPct val="120000"/>
              </a:lnSpc>
              <a:spcBef>
                <a:spcPts val="0"/>
              </a:spcBef>
              <a:spcAft>
                <a:spcPts val="0"/>
              </a:spcAft>
              <a:buClr>
                <a:schemeClr val="dk1"/>
              </a:buClr>
              <a:buSzPts val="1600"/>
              <a:buChar char="•"/>
            </a:pPr>
            <a:r>
              <a:rPr lang="en-US" sz="1600" u="sng">
                <a:solidFill>
                  <a:schemeClr val="dk1"/>
                </a:solidFill>
              </a:rPr>
              <a:t>SBU and RF employees </a:t>
            </a:r>
            <a:r>
              <a:rPr lang="en-US" sz="1600" b="1" u="sng">
                <a:solidFill>
                  <a:schemeClr val="dk1"/>
                </a:solidFill>
              </a:rPr>
              <a:t>cannot</a:t>
            </a:r>
            <a:r>
              <a:rPr lang="en-US" sz="1600" u="sng">
                <a:solidFill>
                  <a:schemeClr val="dk1"/>
                </a:solidFill>
              </a:rPr>
              <a:t> be independent contractors</a:t>
            </a:r>
            <a:r>
              <a:rPr lang="en-US" sz="1600">
                <a:solidFill>
                  <a:schemeClr val="dk1"/>
                </a:solidFill>
              </a:rPr>
              <a:t>, as their employment is rigidly defined in the petition filed on their behalf.  </a:t>
            </a:r>
            <a:endParaRPr sz="1600" b="1" u="sng">
              <a:solidFill>
                <a:schemeClr val="dk1"/>
              </a:solidFill>
              <a:latin typeface="Helvetica Neue"/>
              <a:ea typeface="Helvetica Neue"/>
              <a:cs typeface="Helvetica Neue"/>
              <a:sym typeface="Helvetica Neue"/>
            </a:endParaRPr>
          </a:p>
          <a:p>
            <a:pPr marL="0" marR="0" lvl="0" indent="0" algn="l" rtl="0">
              <a:lnSpc>
                <a:spcPct val="120000"/>
              </a:lnSpc>
              <a:spcBef>
                <a:spcPts val="0"/>
              </a:spcBef>
              <a:spcAft>
                <a:spcPts val="0"/>
              </a:spcAft>
              <a:buClr>
                <a:srgbClr val="404040"/>
              </a:buClr>
              <a:buSzPts val="1400"/>
              <a:buFont typeface="Noto Sans Symbols"/>
              <a:buNone/>
            </a:pPr>
            <a:endParaRPr sz="1400">
              <a:solidFill>
                <a:schemeClr val="dk1"/>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4"/>
          <p:cNvSpPr txBox="1">
            <a:spLocks noGrp="1"/>
          </p:cNvSpPr>
          <p:nvPr>
            <p:ph type="body" idx="1"/>
          </p:nvPr>
        </p:nvSpPr>
        <p:spPr>
          <a:xfrm>
            <a:off x="0" y="6362700"/>
            <a:ext cx="9144000" cy="495300"/>
          </a:xfrm>
          <a:prstGeom prst="rect">
            <a:avLst/>
          </a:prstGeom>
          <a:noFill/>
          <a:ln>
            <a:noFill/>
          </a:ln>
        </p:spPr>
        <p:txBody>
          <a:bodyPr spcFirstLastPara="1" wrap="square" lIns="0" tIns="45700" rIns="91425" bIns="45700" anchor="t" anchorCtr="0">
            <a:noAutofit/>
          </a:bodyPr>
          <a:lstStyle/>
          <a:p>
            <a:pPr marL="342900" lvl="0" indent="-342900" algn="ctr" rtl="0">
              <a:spcBef>
                <a:spcPts val="0"/>
              </a:spcBef>
              <a:spcAft>
                <a:spcPts val="0"/>
              </a:spcAft>
              <a:buClr>
                <a:srgbClr val="FFFFFF"/>
              </a:buClr>
              <a:buSzPts val="2000"/>
              <a:buFont typeface="Helvetica Neue"/>
              <a:buNone/>
            </a:pPr>
            <a:endParaRPr/>
          </a:p>
        </p:txBody>
      </p:sp>
      <p:sp>
        <p:nvSpPr>
          <p:cNvPr id="81" name="Google Shape;81;p4"/>
          <p:cNvSpPr txBox="1">
            <a:spLocks noGrp="1"/>
          </p:cNvSpPr>
          <p:nvPr>
            <p:ph type="body" idx="3"/>
          </p:nvPr>
        </p:nvSpPr>
        <p:spPr>
          <a:xfrm>
            <a:off x="457200" y="1371599"/>
            <a:ext cx="8229600" cy="4495801"/>
          </a:xfrm>
          <a:prstGeom prst="rect">
            <a:avLst/>
          </a:prstGeom>
          <a:noFill/>
          <a:ln>
            <a:noFill/>
          </a:ln>
        </p:spPr>
        <p:txBody>
          <a:bodyPr spcFirstLastPara="1" wrap="square" lIns="0" tIns="0" rIns="0" bIns="0" anchor="ctr" anchorCtr="0">
            <a:noAutofit/>
          </a:bodyPr>
          <a:lstStyle/>
          <a:p>
            <a:pPr marL="274320" lvl="0" indent="-274320" algn="l" rtl="0">
              <a:spcBef>
                <a:spcPts val="0"/>
              </a:spcBef>
              <a:spcAft>
                <a:spcPts val="0"/>
              </a:spcAft>
              <a:buClr>
                <a:schemeClr val="dk1"/>
              </a:buClr>
              <a:buSzPts val="2000"/>
              <a:buFont typeface="Noto Sans Symbols"/>
              <a:buChar char="⚫"/>
            </a:pPr>
            <a:r>
              <a:rPr lang="en-US" sz="2000" b="1" i="1">
                <a:solidFill>
                  <a:schemeClr val="dk1"/>
                </a:solidFill>
                <a:latin typeface="Arial"/>
                <a:ea typeface="Arial"/>
                <a:cs typeface="Arial"/>
                <a:sym typeface="Arial"/>
              </a:rPr>
              <a:t>Employee:  </a:t>
            </a:r>
            <a:endParaRPr/>
          </a:p>
          <a:p>
            <a:pPr marL="274320" lvl="0" indent="-274320" algn="l" rtl="0">
              <a:spcBef>
                <a:spcPts val="400"/>
              </a:spcBef>
              <a:spcAft>
                <a:spcPts val="0"/>
              </a:spcAft>
              <a:buClr>
                <a:schemeClr val="dk1"/>
              </a:buClr>
              <a:buSzPts val="2000"/>
              <a:buNone/>
            </a:pPr>
            <a:r>
              <a:rPr lang="en-US" sz="2000" b="1" i="1">
                <a:solidFill>
                  <a:schemeClr val="dk1"/>
                </a:solidFill>
                <a:latin typeface="Arial"/>
                <a:ea typeface="Arial"/>
                <a:cs typeface="Arial"/>
                <a:sym typeface="Arial"/>
              </a:rPr>
              <a:t>	</a:t>
            </a:r>
            <a:r>
              <a:rPr lang="en-US" sz="2000">
                <a:solidFill>
                  <a:schemeClr val="dk1"/>
                </a:solidFill>
                <a:latin typeface="Arial"/>
                <a:ea typeface="Arial"/>
                <a:cs typeface="Arial"/>
                <a:sym typeface="Arial"/>
              </a:rPr>
              <a:t>An individual who </a:t>
            </a:r>
            <a:r>
              <a:rPr lang="en-US" sz="2000" b="1" i="1" u="sng">
                <a:solidFill>
                  <a:schemeClr val="dk1"/>
                </a:solidFill>
                <a:latin typeface="Arial"/>
                <a:ea typeface="Arial"/>
                <a:cs typeface="Arial"/>
                <a:sym typeface="Arial"/>
              </a:rPr>
              <a:t>provides services</a:t>
            </a:r>
            <a:r>
              <a:rPr lang="en-US" sz="2000">
                <a:solidFill>
                  <a:schemeClr val="dk1"/>
                </a:solidFill>
                <a:latin typeface="Arial"/>
                <a:ea typeface="Arial"/>
                <a:cs typeface="Arial"/>
                <a:sym typeface="Arial"/>
              </a:rPr>
              <a:t>, is subject to the control and direction of the organization regarding what will be done and how it will be done.</a:t>
            </a:r>
            <a:endParaRPr/>
          </a:p>
          <a:p>
            <a:pPr marL="274320" lvl="0" indent="-274320" algn="l" rtl="0">
              <a:spcBef>
                <a:spcPts val="400"/>
              </a:spcBef>
              <a:spcAft>
                <a:spcPts val="0"/>
              </a:spcAft>
              <a:buClr>
                <a:srgbClr val="B60225"/>
              </a:buClr>
              <a:buSzPts val="2000"/>
              <a:buNone/>
            </a:pPr>
            <a:endParaRPr sz="2000">
              <a:solidFill>
                <a:schemeClr val="dk1"/>
              </a:solidFill>
              <a:latin typeface="Arial"/>
              <a:ea typeface="Arial"/>
              <a:cs typeface="Arial"/>
              <a:sym typeface="Arial"/>
            </a:endParaRPr>
          </a:p>
          <a:p>
            <a:pPr marL="274320" lvl="0" indent="-274320" algn="l" rtl="0">
              <a:spcBef>
                <a:spcPts val="400"/>
              </a:spcBef>
              <a:spcAft>
                <a:spcPts val="0"/>
              </a:spcAft>
              <a:buClr>
                <a:schemeClr val="dk1"/>
              </a:buClr>
              <a:buSzPts val="2000"/>
              <a:buFont typeface="Noto Sans Symbols"/>
              <a:buChar char="⚫"/>
            </a:pPr>
            <a:r>
              <a:rPr lang="en-US" sz="2000" b="1" i="1">
                <a:solidFill>
                  <a:schemeClr val="dk1"/>
                </a:solidFill>
                <a:latin typeface="Arial"/>
                <a:ea typeface="Arial"/>
                <a:cs typeface="Arial"/>
                <a:sym typeface="Arial"/>
              </a:rPr>
              <a:t>Independent Contractor</a:t>
            </a:r>
            <a:r>
              <a:rPr lang="en-US" sz="2000">
                <a:solidFill>
                  <a:schemeClr val="dk1"/>
                </a:solidFill>
                <a:latin typeface="Arial"/>
                <a:ea typeface="Arial"/>
                <a:cs typeface="Arial"/>
                <a:sym typeface="Arial"/>
              </a:rPr>
              <a:t>:  </a:t>
            </a:r>
            <a:endParaRPr/>
          </a:p>
          <a:p>
            <a:pPr marL="274320" lvl="0" indent="-274320" algn="l" rtl="0">
              <a:spcBef>
                <a:spcPts val="400"/>
              </a:spcBef>
              <a:spcAft>
                <a:spcPts val="0"/>
              </a:spcAft>
              <a:buClr>
                <a:schemeClr val="dk1"/>
              </a:buClr>
              <a:buSzPts val="2000"/>
              <a:buNone/>
            </a:pPr>
            <a:r>
              <a:rPr lang="en-US" sz="2000">
                <a:solidFill>
                  <a:schemeClr val="dk1"/>
                </a:solidFill>
                <a:latin typeface="Arial"/>
                <a:ea typeface="Arial"/>
                <a:cs typeface="Arial"/>
                <a:sym typeface="Arial"/>
              </a:rPr>
              <a:t>	An individual who follows an independent trade, business or profession, in which they offer their services to the public and complete such services free of control or direction from the payer as to the means and methods used to complete the task</a:t>
            </a:r>
            <a:r>
              <a:rPr lang="en-US" sz="2000">
                <a:solidFill>
                  <a:schemeClr val="dk1"/>
                </a:solidFill>
              </a:rPr>
              <a:t>.</a:t>
            </a:r>
            <a:endParaRPr/>
          </a:p>
          <a:p>
            <a:pPr marL="342900" lvl="0" indent="-342900" algn="l" rtl="0">
              <a:spcBef>
                <a:spcPts val="400"/>
              </a:spcBef>
              <a:spcAft>
                <a:spcPts val="0"/>
              </a:spcAft>
              <a:buClr>
                <a:srgbClr val="B60225"/>
              </a:buClr>
              <a:buSzPts val="2000"/>
              <a:buNone/>
            </a:pPr>
            <a:endParaRPr sz="2000"/>
          </a:p>
        </p:txBody>
      </p:sp>
      <p:sp>
        <p:nvSpPr>
          <p:cNvPr id="82" name="Google Shape;82;p4"/>
          <p:cNvSpPr txBox="1"/>
          <p:nvPr/>
        </p:nvSpPr>
        <p:spPr>
          <a:xfrm>
            <a:off x="4343400" y="152400"/>
            <a:ext cx="4572000" cy="107721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rgbClr val="C00000"/>
              </a:buClr>
              <a:buSzPts val="3200"/>
              <a:buFont typeface="Noto Sans Symbols"/>
              <a:buNone/>
            </a:pPr>
            <a:r>
              <a:rPr lang="en-US" sz="3200" b="1" i="0" u="none" strike="noStrike" cap="none">
                <a:solidFill>
                  <a:srgbClr val="C00000"/>
                </a:solidFill>
                <a:latin typeface="Arial"/>
                <a:ea typeface="Arial"/>
                <a:cs typeface="Arial"/>
                <a:sym typeface="Arial"/>
              </a:rPr>
              <a:t>	</a:t>
            </a:r>
            <a:r>
              <a:rPr lang="en-US" sz="3000" b="1" i="0" u="none" strike="noStrike" cap="none">
                <a:solidFill>
                  <a:srgbClr val="C00000"/>
                </a:solidFill>
                <a:latin typeface="Arial"/>
                <a:ea typeface="Arial"/>
                <a:cs typeface="Arial"/>
                <a:sym typeface="Arial"/>
              </a:rPr>
              <a:t>BASIC DEFINITIONS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8"/>
          <p:cNvSpPr txBox="1"/>
          <p:nvPr/>
        </p:nvSpPr>
        <p:spPr>
          <a:xfrm>
            <a:off x="990600" y="5715000"/>
            <a:ext cx="7924800" cy="584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404040"/>
              </a:buClr>
              <a:buSzPts val="1600"/>
              <a:buFont typeface="Noto Sans Symbols"/>
              <a:buNone/>
            </a:pPr>
            <a:endParaRPr sz="1600" b="1">
              <a:solidFill>
                <a:srgbClr val="9A0000"/>
              </a:solidFill>
              <a:latin typeface="Arial"/>
              <a:ea typeface="Arial"/>
              <a:cs typeface="Arial"/>
              <a:sym typeface="Arial"/>
            </a:endParaRPr>
          </a:p>
          <a:p>
            <a:pPr marL="0" marR="0" lvl="0" indent="0" algn="l" rtl="0">
              <a:spcBef>
                <a:spcPts val="0"/>
              </a:spcBef>
              <a:spcAft>
                <a:spcPts val="0"/>
              </a:spcAft>
              <a:buClr>
                <a:srgbClr val="9A0000"/>
              </a:buClr>
              <a:buSzPts val="1600"/>
              <a:buFont typeface="Noto Sans Symbols"/>
              <a:buNone/>
            </a:pPr>
            <a:r>
              <a:rPr lang="en-US" sz="1600" b="1">
                <a:solidFill>
                  <a:srgbClr val="9A0000"/>
                </a:solidFill>
                <a:latin typeface="Arial"/>
                <a:ea typeface="Arial"/>
                <a:cs typeface="Arial"/>
                <a:sym typeface="Arial"/>
              </a:rPr>
              <a:t>        </a:t>
            </a:r>
            <a:endParaRPr sz="1200">
              <a:solidFill>
                <a:schemeClr val="dk1"/>
              </a:solidFill>
              <a:latin typeface="Arial"/>
              <a:ea typeface="Arial"/>
              <a:cs typeface="Arial"/>
              <a:sym typeface="Arial"/>
            </a:endParaRPr>
          </a:p>
        </p:txBody>
      </p:sp>
      <p:sp>
        <p:nvSpPr>
          <p:cNvPr id="263" name="Google Shape;263;p38"/>
          <p:cNvSpPr txBox="1">
            <a:spLocks noGrp="1"/>
          </p:cNvSpPr>
          <p:nvPr>
            <p:ph type="body" idx="1"/>
          </p:nvPr>
        </p:nvSpPr>
        <p:spPr>
          <a:xfrm>
            <a:off x="0" y="6362700"/>
            <a:ext cx="9144000" cy="495300"/>
          </a:xfrm>
          <a:prstGeom prst="rect">
            <a:avLst/>
          </a:prstGeom>
          <a:noFill/>
          <a:ln>
            <a:noFill/>
          </a:ln>
        </p:spPr>
        <p:txBody>
          <a:bodyPr spcFirstLastPara="1" wrap="square" lIns="0" tIns="45700" rIns="91425" bIns="45700" anchor="t" anchorCtr="0">
            <a:noAutofit/>
          </a:bodyPr>
          <a:lstStyle/>
          <a:p>
            <a:pPr marL="342900" lvl="0" indent="-342900" algn="ctr" rtl="0">
              <a:spcBef>
                <a:spcPts val="0"/>
              </a:spcBef>
              <a:spcAft>
                <a:spcPts val="0"/>
              </a:spcAft>
              <a:buClr>
                <a:srgbClr val="FFFFFF"/>
              </a:buClr>
              <a:buSzPts val="2000"/>
              <a:buFont typeface="Helvetica Neue"/>
              <a:buNone/>
            </a:pPr>
            <a:endParaRPr/>
          </a:p>
        </p:txBody>
      </p:sp>
      <p:sp>
        <p:nvSpPr>
          <p:cNvPr id="264" name="Google Shape;264;p38"/>
          <p:cNvSpPr txBox="1">
            <a:spLocks noGrp="1"/>
          </p:cNvSpPr>
          <p:nvPr>
            <p:ph type="body" idx="3"/>
          </p:nvPr>
        </p:nvSpPr>
        <p:spPr>
          <a:xfrm>
            <a:off x="457200" y="1066801"/>
            <a:ext cx="8229600" cy="5207000"/>
          </a:xfrm>
          <a:prstGeom prst="rect">
            <a:avLst/>
          </a:prstGeom>
          <a:noFill/>
          <a:ln>
            <a:noFill/>
          </a:ln>
        </p:spPr>
        <p:txBody>
          <a:bodyPr spcFirstLastPara="1" wrap="square" lIns="0" tIns="0" rIns="0" bIns="0" anchor="ctr" anchorCtr="0">
            <a:noAutofit/>
          </a:bodyPr>
          <a:lstStyle/>
          <a:p>
            <a:pPr marL="342900" lvl="0" indent="-342900" algn="ctr" rtl="0">
              <a:spcBef>
                <a:spcPts val="640"/>
              </a:spcBef>
              <a:spcAft>
                <a:spcPts val="0"/>
              </a:spcAft>
              <a:buClr>
                <a:schemeClr val="dk1"/>
              </a:buClr>
              <a:buSzPts val="3200"/>
              <a:buFont typeface="Helvetica Neue"/>
              <a:buNone/>
            </a:pPr>
            <a:r>
              <a:rPr lang="en-US">
                <a:solidFill>
                  <a:schemeClr val="dk1"/>
                </a:solidFill>
              </a:rPr>
              <a:t>Questions??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5"/>
          <p:cNvSpPr txBox="1">
            <a:spLocks noGrp="1"/>
          </p:cNvSpPr>
          <p:nvPr>
            <p:ph type="body" idx="1"/>
          </p:nvPr>
        </p:nvSpPr>
        <p:spPr>
          <a:xfrm>
            <a:off x="0" y="6362700"/>
            <a:ext cx="9144000" cy="495300"/>
          </a:xfrm>
          <a:prstGeom prst="rect">
            <a:avLst/>
          </a:prstGeom>
          <a:noFill/>
          <a:ln>
            <a:noFill/>
          </a:ln>
        </p:spPr>
        <p:txBody>
          <a:bodyPr spcFirstLastPara="1" wrap="square" lIns="0" tIns="45700" rIns="91425" bIns="45700" anchor="t" anchorCtr="0">
            <a:noAutofit/>
          </a:bodyPr>
          <a:lstStyle/>
          <a:p>
            <a:pPr marL="342900" lvl="0" indent="-342900" algn="ctr" rtl="0">
              <a:spcBef>
                <a:spcPts val="0"/>
              </a:spcBef>
              <a:spcAft>
                <a:spcPts val="0"/>
              </a:spcAft>
              <a:buClr>
                <a:srgbClr val="FFFFFF"/>
              </a:buClr>
              <a:buSzPts val="2000"/>
              <a:buFont typeface="Helvetica Neue"/>
              <a:buNone/>
            </a:pPr>
            <a:endParaRPr/>
          </a:p>
        </p:txBody>
      </p:sp>
      <p:sp>
        <p:nvSpPr>
          <p:cNvPr id="89" name="Google Shape;89;p5"/>
          <p:cNvSpPr txBox="1">
            <a:spLocks noGrp="1"/>
          </p:cNvSpPr>
          <p:nvPr>
            <p:ph type="body" idx="2"/>
          </p:nvPr>
        </p:nvSpPr>
        <p:spPr>
          <a:xfrm>
            <a:off x="457200" y="1524000"/>
            <a:ext cx="8229600" cy="4078105"/>
          </a:xfrm>
          <a:prstGeom prst="rect">
            <a:avLst/>
          </a:prstGeom>
          <a:noFill/>
          <a:ln>
            <a:noFill/>
          </a:ln>
        </p:spPr>
        <p:txBody>
          <a:bodyPr spcFirstLastPara="1" wrap="square" lIns="0" tIns="0" rIns="0" bIns="0" anchor="t" anchorCtr="0">
            <a:noAutofit/>
          </a:bodyPr>
          <a:lstStyle/>
          <a:p>
            <a:pPr marL="274320" lvl="0" indent="-160020" algn="l" rtl="0">
              <a:spcBef>
                <a:spcPts val="0"/>
              </a:spcBef>
              <a:spcAft>
                <a:spcPts val="0"/>
              </a:spcAft>
              <a:buClr>
                <a:schemeClr val="accent3"/>
              </a:buClr>
              <a:buSzPts val="1800"/>
              <a:buFont typeface="Noto Sans Symbols"/>
              <a:buNone/>
            </a:pPr>
            <a:endParaRPr sz="1800" u="sng" dirty="0"/>
          </a:p>
          <a:p>
            <a:pPr marL="274320" lvl="0" indent="-274320" algn="l" rtl="0">
              <a:spcBef>
                <a:spcPts val="0"/>
              </a:spcBef>
              <a:spcAft>
                <a:spcPts val="0"/>
              </a:spcAft>
              <a:buClr>
                <a:schemeClr val="dk1"/>
              </a:buClr>
              <a:buSzPts val="1800"/>
              <a:buFont typeface="Noto Sans Symbols"/>
              <a:buChar char="⚫"/>
            </a:pPr>
            <a:r>
              <a:rPr lang="en-US" sz="1800" b="1" dirty="0">
                <a:solidFill>
                  <a:schemeClr val="dk1"/>
                </a:solidFill>
                <a:latin typeface="Arial"/>
                <a:ea typeface="Arial"/>
                <a:cs typeface="Arial"/>
                <a:sym typeface="Arial"/>
              </a:rPr>
              <a:t>Honorarium</a:t>
            </a:r>
            <a:r>
              <a:rPr lang="en-US" sz="1800" dirty="0">
                <a:solidFill>
                  <a:schemeClr val="dk1"/>
                </a:solidFill>
                <a:latin typeface="Arial"/>
                <a:ea typeface="Arial"/>
                <a:cs typeface="Arial"/>
                <a:sym typeface="Arial"/>
              </a:rPr>
              <a:t>:  Guest lecturers, speakers, and performing artists providing services of a short duration.</a:t>
            </a:r>
            <a:endParaRPr dirty="0"/>
          </a:p>
          <a:p>
            <a:pPr marL="274320" lvl="0" indent="-160020" algn="l" rtl="0">
              <a:spcBef>
                <a:spcPts val="0"/>
              </a:spcBef>
              <a:spcAft>
                <a:spcPts val="0"/>
              </a:spcAft>
              <a:buClr>
                <a:srgbClr val="B60225"/>
              </a:buClr>
              <a:buSzPts val="1800"/>
              <a:buFont typeface="Noto Sans Symbols"/>
              <a:buNone/>
            </a:pPr>
            <a:endParaRPr sz="1800" dirty="0">
              <a:solidFill>
                <a:schemeClr val="dk1"/>
              </a:solidFill>
              <a:latin typeface="Arial"/>
              <a:ea typeface="Arial"/>
              <a:cs typeface="Arial"/>
              <a:sym typeface="Arial"/>
            </a:endParaRPr>
          </a:p>
          <a:p>
            <a:pPr marL="390207" lvl="2" indent="-274320" algn="l" rtl="0">
              <a:spcBef>
                <a:spcPts val="0"/>
              </a:spcBef>
              <a:spcAft>
                <a:spcPts val="0"/>
              </a:spcAft>
              <a:buClr>
                <a:schemeClr val="dk1"/>
              </a:buClr>
              <a:buSzPts val="1600"/>
              <a:buFont typeface="Noto Sans Symbols"/>
              <a:buChar char="⚫"/>
            </a:pPr>
            <a:r>
              <a:rPr lang="en-US" sz="1600" b="1" dirty="0">
                <a:latin typeface="Arial"/>
                <a:ea typeface="Arial"/>
                <a:cs typeface="Arial"/>
                <a:sym typeface="Arial"/>
              </a:rPr>
              <a:t>Guest Speakers: </a:t>
            </a:r>
            <a:r>
              <a:rPr lang="en-US" sz="1600" dirty="0">
                <a:latin typeface="Arial"/>
                <a:ea typeface="Arial"/>
                <a:cs typeface="Arial"/>
                <a:sym typeface="Arial"/>
              </a:rPr>
              <a:t>Individuals having specialized knowledge on a particular subject, engaged to convey this knowledge to </a:t>
            </a:r>
            <a:r>
              <a:rPr lang="en-US" sz="1600">
                <a:latin typeface="Arial"/>
                <a:ea typeface="Arial"/>
                <a:cs typeface="Arial"/>
                <a:sym typeface="Arial"/>
              </a:rPr>
              <a:t>an audience, in return for an honorarium or established fee. </a:t>
            </a:r>
            <a:endParaRPr sz="1600">
              <a:latin typeface="Arial"/>
              <a:ea typeface="Arial"/>
              <a:cs typeface="Arial"/>
              <a:sym typeface="Arial"/>
            </a:endParaRPr>
          </a:p>
          <a:p>
            <a:pPr marL="458787" lvl="0" indent="0" algn="l" rtl="0">
              <a:spcBef>
                <a:spcPts val="0"/>
              </a:spcBef>
              <a:spcAft>
                <a:spcPts val="0"/>
              </a:spcAft>
              <a:buNone/>
            </a:pPr>
            <a:endParaRPr sz="1600" dirty="0">
              <a:latin typeface="Arial"/>
              <a:ea typeface="Arial"/>
              <a:cs typeface="Arial"/>
              <a:sym typeface="Arial"/>
            </a:endParaRPr>
          </a:p>
          <a:p>
            <a:pPr marL="390208" lvl="2" indent="-274320" algn="l" rtl="0">
              <a:spcBef>
                <a:spcPts val="0"/>
              </a:spcBef>
              <a:spcAft>
                <a:spcPts val="0"/>
              </a:spcAft>
              <a:buClr>
                <a:schemeClr val="dk1"/>
              </a:buClr>
              <a:buSzPts val="1600"/>
              <a:buFont typeface="Noto Sans Symbols"/>
              <a:buChar char="⚫"/>
            </a:pPr>
            <a:r>
              <a:rPr lang="en-US" sz="1600" b="1" dirty="0">
                <a:latin typeface="Arial"/>
                <a:ea typeface="Arial"/>
                <a:cs typeface="Arial"/>
                <a:sym typeface="Arial"/>
              </a:rPr>
              <a:t>Performing Artists: </a:t>
            </a:r>
            <a:r>
              <a:rPr lang="en-US" sz="1600" dirty="0">
                <a:latin typeface="Arial"/>
                <a:ea typeface="Arial"/>
                <a:cs typeface="Arial"/>
                <a:sym typeface="Arial"/>
              </a:rPr>
              <a:t>Individuals engaged to perform work in a recognized field of creative arts such as music, dance, theater, etc.</a:t>
            </a:r>
            <a:endParaRPr sz="1600" b="1" dirty="0">
              <a:latin typeface="Arial"/>
              <a:ea typeface="Arial"/>
              <a:cs typeface="Arial"/>
              <a:sym typeface="Arial"/>
            </a:endParaRPr>
          </a:p>
          <a:p>
            <a:pPr marL="274320" lvl="0" indent="-172720" algn="l" rtl="0">
              <a:spcBef>
                <a:spcPts val="320"/>
              </a:spcBef>
              <a:spcAft>
                <a:spcPts val="0"/>
              </a:spcAft>
              <a:buClr>
                <a:schemeClr val="accent3"/>
              </a:buClr>
              <a:buSzPts val="1600"/>
              <a:buFont typeface="Noto Sans Symbols"/>
              <a:buNone/>
            </a:pPr>
            <a:endParaRPr sz="1600" dirty="0">
              <a:solidFill>
                <a:srgbClr val="205867"/>
              </a:solidFill>
              <a:latin typeface="Arial"/>
              <a:ea typeface="Arial"/>
              <a:cs typeface="Arial"/>
              <a:sym typeface="Arial"/>
            </a:endParaRPr>
          </a:p>
          <a:p>
            <a:pPr marL="274320" lvl="0" indent="-274320" algn="l" rtl="0">
              <a:spcBef>
                <a:spcPts val="320"/>
              </a:spcBef>
              <a:spcAft>
                <a:spcPts val="0"/>
              </a:spcAft>
              <a:buClr>
                <a:schemeClr val="accent3"/>
              </a:buClr>
              <a:buSzPts val="1600"/>
              <a:buNone/>
            </a:pPr>
            <a:endParaRPr sz="1600" dirty="0">
              <a:solidFill>
                <a:srgbClr val="205867"/>
              </a:solidFill>
              <a:latin typeface="Arial"/>
              <a:ea typeface="Arial"/>
              <a:cs typeface="Arial"/>
              <a:sym typeface="Arial"/>
            </a:endParaRPr>
          </a:p>
          <a:p>
            <a:pPr marL="342900" lvl="0" indent="-342900" algn="l" rtl="0">
              <a:spcBef>
                <a:spcPts val="320"/>
              </a:spcBef>
              <a:spcAft>
                <a:spcPts val="0"/>
              </a:spcAft>
              <a:buClr>
                <a:srgbClr val="B60225"/>
              </a:buClr>
              <a:buSzPts val="1600"/>
              <a:buFont typeface="Helvetica Neue"/>
              <a:buNone/>
            </a:pPr>
            <a:endParaRPr sz="1600" dirty="0"/>
          </a:p>
        </p:txBody>
      </p:sp>
      <p:sp>
        <p:nvSpPr>
          <p:cNvPr id="90" name="Google Shape;90;p5"/>
          <p:cNvSpPr txBox="1"/>
          <p:nvPr/>
        </p:nvSpPr>
        <p:spPr>
          <a:xfrm>
            <a:off x="4572000" y="210578"/>
            <a:ext cx="4457700" cy="4001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rgbClr val="C00000"/>
              </a:buClr>
              <a:buSzPts val="2000"/>
              <a:buFont typeface="Noto Sans Symbols"/>
              <a:buNone/>
            </a:pPr>
            <a:r>
              <a:rPr lang="en-US" sz="2000" b="1" i="0" u="none" strike="noStrike" cap="none">
                <a:solidFill>
                  <a:srgbClr val="C00000"/>
                </a:solidFill>
                <a:latin typeface="Arial"/>
                <a:ea typeface="Arial"/>
                <a:cs typeface="Arial"/>
                <a:sym typeface="Arial"/>
              </a:rPr>
              <a:t>Honorarium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6"/>
          <p:cNvPicPr preferRelativeResize="0"/>
          <p:nvPr/>
        </p:nvPicPr>
        <p:blipFill rotWithShape="1">
          <a:blip r:embed="rId3">
            <a:alphaModFix/>
          </a:blip>
          <a:srcRect/>
          <a:stretch/>
        </p:blipFill>
        <p:spPr>
          <a:xfrm>
            <a:off x="328613" y="1200150"/>
            <a:ext cx="8229600" cy="4457700"/>
          </a:xfrm>
          <a:prstGeom prst="rect">
            <a:avLst/>
          </a:prstGeom>
          <a:noFill/>
          <a:ln>
            <a:noFill/>
          </a:ln>
        </p:spPr>
      </p:pic>
      <p:sp>
        <p:nvSpPr>
          <p:cNvPr id="96" name="Google Shape;96;p6"/>
          <p:cNvSpPr txBox="1">
            <a:spLocks noGrp="1"/>
          </p:cNvSpPr>
          <p:nvPr>
            <p:ph type="body" idx="3"/>
          </p:nvPr>
        </p:nvSpPr>
        <p:spPr>
          <a:xfrm>
            <a:off x="4736270" y="464955"/>
            <a:ext cx="3950530" cy="381684"/>
          </a:xfrm>
          <a:prstGeom prst="rect">
            <a:avLst/>
          </a:prstGeom>
          <a:noFill/>
          <a:ln>
            <a:noFill/>
          </a:ln>
        </p:spPr>
        <p:txBody>
          <a:bodyPr spcFirstLastPara="1" wrap="square" lIns="0" tIns="45700" rIns="0" bIns="45700" anchor="t" anchorCtr="0">
            <a:noAutofit/>
          </a:bodyPr>
          <a:lstStyle/>
          <a:p>
            <a:pPr marL="342900" lvl="0" indent="-342900" algn="r" rtl="0">
              <a:spcBef>
                <a:spcPts val="0"/>
              </a:spcBef>
              <a:spcAft>
                <a:spcPts val="0"/>
              </a:spcAft>
              <a:buClr>
                <a:schemeClr val="dk1"/>
              </a:buClr>
              <a:buSzPts val="1500"/>
              <a:buFont typeface="Helvetica Neue"/>
              <a:buNone/>
            </a:pPr>
            <a:r>
              <a:rPr lang="en-US"/>
              <a:t>US DEPT OF LABOR – WAGE AND HOUR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9"/>
          <p:cNvSpPr txBox="1">
            <a:spLocks noGrp="1"/>
          </p:cNvSpPr>
          <p:nvPr>
            <p:ph type="body" idx="2"/>
          </p:nvPr>
        </p:nvSpPr>
        <p:spPr>
          <a:xfrm>
            <a:off x="457200" y="1367657"/>
            <a:ext cx="8229600" cy="4804543"/>
          </a:xfrm>
          <a:prstGeom prst="rect">
            <a:avLst/>
          </a:prstGeom>
          <a:noFill/>
          <a:ln>
            <a:noFill/>
          </a:ln>
        </p:spPr>
        <p:txBody>
          <a:bodyPr spcFirstLastPara="1" wrap="square" lIns="0" tIns="0" rIns="0" bIns="0" anchor="t" anchorCtr="0">
            <a:noAutofit/>
          </a:bodyPr>
          <a:lstStyle/>
          <a:p>
            <a:pPr marL="274320" lvl="0" indent="-274320" algn="l" rtl="0">
              <a:spcBef>
                <a:spcPts val="0"/>
              </a:spcBef>
              <a:spcAft>
                <a:spcPts val="0"/>
              </a:spcAft>
              <a:buClr>
                <a:schemeClr val="accent3"/>
              </a:buClr>
              <a:buSzPts val="2000"/>
              <a:buNone/>
            </a:pPr>
            <a:r>
              <a:rPr lang="en-US" sz="2000">
                <a:solidFill>
                  <a:srgbClr val="3F3151"/>
                </a:solidFill>
                <a:latin typeface="Arial"/>
                <a:ea typeface="Arial"/>
                <a:cs typeface="Arial"/>
                <a:sym typeface="Arial"/>
              </a:rPr>
              <a:t>Facts which illustrate how the parties perceive their relationship include:</a:t>
            </a:r>
            <a:endParaRPr/>
          </a:p>
          <a:p>
            <a:pPr marL="274320" lvl="0" indent="-274320" algn="l" rtl="0">
              <a:spcBef>
                <a:spcPts val="400"/>
              </a:spcBef>
              <a:spcAft>
                <a:spcPts val="0"/>
              </a:spcAft>
              <a:buClr>
                <a:schemeClr val="accent3"/>
              </a:buClr>
              <a:buSzPts val="2000"/>
              <a:buNone/>
            </a:pPr>
            <a:r>
              <a:rPr lang="en-US" sz="2000">
                <a:solidFill>
                  <a:srgbClr val="3F3151"/>
                </a:solidFill>
                <a:latin typeface="Arial"/>
                <a:ea typeface="Arial"/>
                <a:cs typeface="Arial"/>
                <a:sym typeface="Arial"/>
              </a:rPr>
              <a:t>	</a:t>
            </a:r>
            <a:endParaRPr/>
          </a:p>
          <a:p>
            <a:pPr marL="574675" lvl="0" indent="-238125" algn="l" rtl="0">
              <a:spcBef>
                <a:spcPts val="360"/>
              </a:spcBef>
              <a:spcAft>
                <a:spcPts val="0"/>
              </a:spcAft>
              <a:buClr>
                <a:srgbClr val="3F3151"/>
              </a:buClr>
              <a:buSzPts val="1800"/>
              <a:buFont typeface="Noto Sans Symbols"/>
              <a:buAutoNum type="arabicPeriod"/>
            </a:pPr>
            <a:r>
              <a:rPr lang="en-US" sz="1800">
                <a:solidFill>
                  <a:srgbClr val="3F3151"/>
                </a:solidFill>
                <a:latin typeface="Arial"/>
                <a:ea typeface="Arial"/>
                <a:cs typeface="Arial"/>
                <a:sym typeface="Arial"/>
              </a:rPr>
              <a:t>A written contract describing the intended relationship</a:t>
            </a:r>
            <a:endParaRPr/>
          </a:p>
          <a:p>
            <a:pPr marL="574675" lvl="0" indent="-238125" algn="l" rtl="0">
              <a:spcBef>
                <a:spcPts val="360"/>
              </a:spcBef>
              <a:spcAft>
                <a:spcPts val="0"/>
              </a:spcAft>
              <a:buClr>
                <a:srgbClr val="3F3151"/>
              </a:buClr>
              <a:buSzPts val="1800"/>
              <a:buFont typeface="Noto Sans Symbols"/>
              <a:buAutoNum type="arabicPeriod"/>
            </a:pPr>
            <a:r>
              <a:rPr lang="en-US" sz="1800">
                <a:solidFill>
                  <a:srgbClr val="3F3151"/>
                </a:solidFill>
                <a:latin typeface="Arial"/>
                <a:ea typeface="Arial"/>
                <a:cs typeface="Arial"/>
                <a:sym typeface="Arial"/>
              </a:rPr>
              <a:t>Whether the business provides employee-type benefits</a:t>
            </a:r>
            <a:endParaRPr/>
          </a:p>
          <a:p>
            <a:pPr marL="574675" lvl="0" indent="-238125" algn="l" rtl="0">
              <a:spcBef>
                <a:spcPts val="360"/>
              </a:spcBef>
              <a:spcAft>
                <a:spcPts val="0"/>
              </a:spcAft>
              <a:buClr>
                <a:srgbClr val="3F3151"/>
              </a:buClr>
              <a:buSzPts val="1800"/>
              <a:buFont typeface="Noto Sans Symbols"/>
              <a:buAutoNum type="arabicPeriod"/>
            </a:pPr>
            <a:r>
              <a:rPr lang="en-US" sz="1800">
                <a:solidFill>
                  <a:srgbClr val="3F3151"/>
                </a:solidFill>
                <a:latin typeface="Arial"/>
                <a:ea typeface="Arial"/>
                <a:cs typeface="Arial"/>
                <a:sym typeface="Arial"/>
              </a:rPr>
              <a:t>The permanency of the relationship – will the relationship continue indefinitely?</a:t>
            </a:r>
            <a:endParaRPr/>
          </a:p>
          <a:p>
            <a:pPr marL="574675" lvl="0" indent="-238125" algn="l" rtl="0">
              <a:spcBef>
                <a:spcPts val="360"/>
              </a:spcBef>
              <a:spcAft>
                <a:spcPts val="0"/>
              </a:spcAft>
              <a:buClr>
                <a:srgbClr val="3F3151"/>
              </a:buClr>
              <a:buSzPts val="1800"/>
              <a:buFont typeface="Noto Sans Symbols"/>
              <a:buAutoNum type="arabicPeriod"/>
            </a:pPr>
            <a:r>
              <a:rPr lang="en-US" sz="1800">
                <a:solidFill>
                  <a:srgbClr val="3F3151"/>
                </a:solidFill>
                <a:latin typeface="Arial"/>
                <a:ea typeface="Arial"/>
                <a:cs typeface="Arial"/>
                <a:sym typeface="Arial"/>
              </a:rPr>
              <a:t>Whether the services being provided are a key activity of the organization.</a:t>
            </a:r>
            <a:endParaRPr/>
          </a:p>
          <a:p>
            <a:pPr marL="640080" lvl="1" indent="-246888" algn="l" rtl="0">
              <a:spcBef>
                <a:spcPts val="160"/>
              </a:spcBef>
              <a:spcAft>
                <a:spcPts val="0"/>
              </a:spcAft>
              <a:buClr>
                <a:srgbClr val="7F7F7F"/>
              </a:buClr>
              <a:buSzPts val="800"/>
              <a:buNone/>
            </a:pPr>
            <a:endParaRPr sz="800" u="sng">
              <a:solidFill>
                <a:srgbClr val="C00000"/>
              </a:solidFill>
              <a:latin typeface="Arial"/>
              <a:ea typeface="Arial"/>
              <a:cs typeface="Arial"/>
              <a:sym typeface="Arial"/>
            </a:endParaRPr>
          </a:p>
          <a:p>
            <a:pPr marL="640080" lvl="1" indent="-246888" algn="l" rtl="0">
              <a:spcBef>
                <a:spcPts val="160"/>
              </a:spcBef>
              <a:spcAft>
                <a:spcPts val="0"/>
              </a:spcAft>
              <a:buClr>
                <a:srgbClr val="7F7F7F"/>
              </a:buClr>
              <a:buSzPts val="800"/>
              <a:buNone/>
            </a:pPr>
            <a:endParaRPr sz="800" u="sng">
              <a:solidFill>
                <a:srgbClr val="C00000"/>
              </a:solidFill>
              <a:latin typeface="Arial"/>
              <a:ea typeface="Arial"/>
              <a:cs typeface="Arial"/>
              <a:sym typeface="Arial"/>
            </a:endParaRPr>
          </a:p>
          <a:p>
            <a:pPr marL="640080" lvl="1" indent="-246888" algn="l" rtl="0">
              <a:spcBef>
                <a:spcPts val="160"/>
              </a:spcBef>
              <a:spcAft>
                <a:spcPts val="0"/>
              </a:spcAft>
              <a:buClr>
                <a:srgbClr val="7F7F7F"/>
              </a:buClr>
              <a:buSzPts val="800"/>
              <a:buNone/>
            </a:pPr>
            <a:endParaRPr sz="800" u="sng">
              <a:solidFill>
                <a:srgbClr val="C00000"/>
              </a:solidFill>
              <a:latin typeface="Arial"/>
              <a:ea typeface="Arial"/>
              <a:cs typeface="Arial"/>
              <a:sym typeface="Arial"/>
            </a:endParaRPr>
          </a:p>
          <a:p>
            <a:pPr marL="640080" lvl="1" indent="-246888" algn="l" rtl="0">
              <a:spcBef>
                <a:spcPts val="160"/>
              </a:spcBef>
              <a:spcAft>
                <a:spcPts val="0"/>
              </a:spcAft>
              <a:buClr>
                <a:srgbClr val="7F7F7F"/>
              </a:buClr>
              <a:buSzPts val="800"/>
              <a:buNone/>
            </a:pPr>
            <a:endParaRPr sz="800" u="sng">
              <a:solidFill>
                <a:srgbClr val="C00000"/>
              </a:solidFill>
              <a:latin typeface="Arial"/>
              <a:ea typeface="Arial"/>
              <a:cs typeface="Arial"/>
              <a:sym typeface="Arial"/>
            </a:endParaRPr>
          </a:p>
          <a:p>
            <a:pPr marL="640080" lvl="1" indent="-246888" algn="l" rtl="0">
              <a:spcBef>
                <a:spcPts val="160"/>
              </a:spcBef>
              <a:spcAft>
                <a:spcPts val="0"/>
              </a:spcAft>
              <a:buClr>
                <a:srgbClr val="7F7F7F"/>
              </a:buClr>
              <a:buSzPts val="800"/>
              <a:buNone/>
            </a:pPr>
            <a:endParaRPr sz="800" u="sng">
              <a:solidFill>
                <a:srgbClr val="C00000"/>
              </a:solidFill>
              <a:latin typeface="Arial"/>
              <a:ea typeface="Arial"/>
              <a:cs typeface="Arial"/>
              <a:sym typeface="Arial"/>
            </a:endParaRPr>
          </a:p>
          <a:p>
            <a:pPr marL="640080" lvl="1" indent="-246888" algn="ctr" rtl="0">
              <a:spcBef>
                <a:spcPts val="400"/>
              </a:spcBef>
              <a:spcAft>
                <a:spcPts val="0"/>
              </a:spcAft>
              <a:buClr>
                <a:srgbClr val="7F7F7F"/>
              </a:buClr>
              <a:buSzPts val="2000"/>
              <a:buNone/>
            </a:pPr>
            <a:r>
              <a:rPr lang="en-US" sz="2000" b="1" u="sng">
                <a:solidFill>
                  <a:srgbClr val="C00000"/>
                </a:solidFill>
                <a:latin typeface="Arial"/>
                <a:ea typeface="Arial"/>
                <a:cs typeface="Arial"/>
                <a:sym typeface="Arial"/>
              </a:rPr>
              <a:t>No fact by itself is decisive, and all facts must</a:t>
            </a:r>
            <a:endParaRPr/>
          </a:p>
          <a:p>
            <a:pPr marL="640080" lvl="1" indent="-246888" algn="ctr" rtl="0">
              <a:spcBef>
                <a:spcPts val="400"/>
              </a:spcBef>
              <a:spcAft>
                <a:spcPts val="0"/>
              </a:spcAft>
              <a:buClr>
                <a:srgbClr val="7F7F7F"/>
              </a:buClr>
              <a:buSzPts val="2000"/>
              <a:buNone/>
            </a:pPr>
            <a:r>
              <a:rPr lang="en-US" sz="2000" b="1" u="sng">
                <a:solidFill>
                  <a:srgbClr val="C00000"/>
                </a:solidFill>
                <a:latin typeface="Arial"/>
                <a:ea typeface="Arial"/>
                <a:cs typeface="Arial"/>
                <a:sym typeface="Arial"/>
              </a:rPr>
              <a:t>be considered in making a determination.</a:t>
            </a:r>
            <a:endParaRPr/>
          </a:p>
          <a:p>
            <a:pPr marL="0" lvl="0" indent="0" algn="l" rtl="0">
              <a:spcBef>
                <a:spcPts val="280"/>
              </a:spcBef>
              <a:spcAft>
                <a:spcPts val="0"/>
              </a:spcAft>
              <a:buClr>
                <a:schemeClr val="accent3"/>
              </a:buClr>
              <a:buSzPts val="1400"/>
              <a:buNone/>
            </a:pPr>
            <a:endParaRPr sz="1400" b="1" i="1" u="sng">
              <a:solidFill>
                <a:srgbClr val="3F3151"/>
              </a:solidFill>
              <a:latin typeface="Arial"/>
              <a:ea typeface="Arial"/>
              <a:cs typeface="Arial"/>
              <a:sym typeface="Arial"/>
            </a:endParaRPr>
          </a:p>
          <a:p>
            <a:pPr marL="342900" lvl="0" indent="-342900" algn="l" rtl="0">
              <a:spcBef>
                <a:spcPts val="640"/>
              </a:spcBef>
              <a:spcAft>
                <a:spcPts val="0"/>
              </a:spcAft>
              <a:buClr>
                <a:srgbClr val="B60225"/>
              </a:buClr>
              <a:buSzPts val="3200"/>
              <a:buFont typeface="Helvetica Neue"/>
              <a:buNone/>
            </a:pPr>
            <a:endParaRPr/>
          </a:p>
        </p:txBody>
      </p:sp>
      <p:sp>
        <p:nvSpPr>
          <p:cNvPr id="103" name="Google Shape;103;p9"/>
          <p:cNvSpPr/>
          <p:nvPr/>
        </p:nvSpPr>
        <p:spPr>
          <a:xfrm>
            <a:off x="112063213" y="41232138"/>
            <a:ext cx="0" cy="0"/>
          </a:xfrm>
          <a:prstGeom prst="rect">
            <a:avLst/>
          </a:prstGeom>
          <a:solidFill>
            <a:srgbClr val="FFFFFF"/>
          </a:solidFill>
          <a:ln>
            <a:noFill/>
          </a:ln>
        </p:spPr>
        <p:txBody>
          <a:bodyPr/>
          <a:lstStyle/>
          <a:p>
            <a:endParaRPr lang="en-US"/>
          </a:p>
        </p:txBody>
      </p:sp>
      <p:sp>
        <p:nvSpPr>
          <p:cNvPr id="104" name="Google Shape;104;p9"/>
          <p:cNvSpPr/>
          <p:nvPr/>
        </p:nvSpPr>
        <p:spPr>
          <a:xfrm>
            <a:off x="2147483647" y="1610612413"/>
            <a:ext cx="0" cy="0"/>
          </a:xfrm>
          <a:prstGeom prst="rect">
            <a:avLst/>
          </a:prstGeom>
          <a:solidFill>
            <a:srgbClr val="FFFFFF"/>
          </a:solidFill>
          <a:ln>
            <a:noFill/>
          </a:ln>
        </p:spPr>
        <p:txBody>
          <a:bodyPr/>
          <a:lstStyle/>
          <a:p>
            <a:endParaRPr lang="en-US"/>
          </a:p>
        </p:txBody>
      </p:sp>
      <p:sp>
        <p:nvSpPr>
          <p:cNvPr id="105" name="Google Shape;105;p9"/>
          <p:cNvSpPr/>
          <p:nvPr/>
        </p:nvSpPr>
        <p:spPr>
          <a:xfrm>
            <a:off x="251179013" y="111799688"/>
            <a:ext cx="0" cy="0"/>
          </a:xfrm>
          <a:prstGeom prst="rect">
            <a:avLst/>
          </a:prstGeom>
          <a:solidFill>
            <a:srgbClr val="FFFFFF"/>
          </a:solidFill>
          <a:ln>
            <a:noFill/>
          </a:ln>
        </p:spPr>
        <p:txBody>
          <a:bodyPr/>
          <a:lstStyle/>
          <a:p>
            <a:endParaRPr lang="en-US"/>
          </a:p>
        </p:txBody>
      </p:sp>
      <p:sp>
        <p:nvSpPr>
          <p:cNvPr id="106" name="Google Shape;106;p9"/>
          <p:cNvSpPr txBox="1"/>
          <p:nvPr/>
        </p:nvSpPr>
        <p:spPr>
          <a:xfrm>
            <a:off x="3617912" y="381000"/>
            <a:ext cx="5526088" cy="46196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rgbClr val="C00000"/>
              </a:buClr>
              <a:buSzPts val="2400"/>
              <a:buFont typeface="Noto Sans Symbols"/>
              <a:buNone/>
            </a:pPr>
            <a:r>
              <a:rPr lang="en-US" sz="2400" b="1" i="0" u="none" strike="noStrike" cap="none">
                <a:solidFill>
                  <a:srgbClr val="C00000"/>
                </a:solidFill>
                <a:latin typeface="Arial"/>
                <a:ea typeface="Arial"/>
                <a:cs typeface="Arial"/>
                <a:sym typeface="Arial"/>
              </a:rPr>
              <a:t>   RELATIONSHIP OF PARTIES</a:t>
            </a:r>
            <a:endParaRPr/>
          </a:p>
        </p:txBody>
      </p:sp>
    </p:spTree>
  </p:cSld>
  <p:clrMapOvr>
    <a:masterClrMapping/>
  </p:clrMapOvr>
  <p:transition spd="slow" advClick="0" advTm="1000">
    <p:strips dir="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0"/>
          <p:cNvSpPr txBox="1">
            <a:spLocks noGrp="1"/>
          </p:cNvSpPr>
          <p:nvPr>
            <p:ph type="body" idx="2"/>
          </p:nvPr>
        </p:nvSpPr>
        <p:spPr>
          <a:xfrm>
            <a:off x="533400" y="1202398"/>
            <a:ext cx="3581400" cy="4804543"/>
          </a:xfrm>
          <a:prstGeom prst="rect">
            <a:avLst/>
          </a:prstGeom>
          <a:noFill/>
          <a:ln>
            <a:noFill/>
          </a:ln>
        </p:spPr>
        <p:txBody>
          <a:bodyPr spcFirstLastPara="1" wrap="square" lIns="0" tIns="0" rIns="0" bIns="0" anchor="t" anchorCtr="0">
            <a:noAutofit/>
          </a:bodyPr>
          <a:lstStyle/>
          <a:p>
            <a:pPr marL="228600" lvl="0" indent="-228600" algn="l" rtl="0">
              <a:spcBef>
                <a:spcPts val="0"/>
              </a:spcBef>
              <a:spcAft>
                <a:spcPts val="0"/>
              </a:spcAft>
              <a:buClr>
                <a:schemeClr val="dk1"/>
              </a:buClr>
              <a:buSzPts val="1200"/>
              <a:buFont typeface="Noto Sans Symbols"/>
              <a:buAutoNum type="arabicPeriod"/>
            </a:pPr>
            <a:r>
              <a:rPr lang="en-US" sz="1200">
                <a:solidFill>
                  <a:schemeClr val="dk1"/>
                </a:solidFill>
                <a:latin typeface="Arial"/>
                <a:ea typeface="Arial"/>
                <a:cs typeface="Arial"/>
                <a:sym typeface="Arial"/>
              </a:rPr>
              <a:t>Does worker control means and methods of how the work is  done?</a:t>
            </a:r>
            <a:endParaRPr>
              <a:solidFill>
                <a:schemeClr val="dk1"/>
              </a:solidFill>
            </a:endParaRPr>
          </a:p>
          <a:p>
            <a:pPr marL="228600" lvl="0" indent="-228600" algn="l" rtl="0">
              <a:spcBef>
                <a:spcPts val="1200"/>
              </a:spcBef>
              <a:spcAft>
                <a:spcPts val="0"/>
              </a:spcAft>
              <a:buClr>
                <a:schemeClr val="dk1"/>
              </a:buClr>
              <a:buSzPts val="1200"/>
              <a:buFont typeface="Noto Sans Symbols"/>
              <a:buAutoNum type="arabicPeriod"/>
            </a:pPr>
            <a:r>
              <a:rPr lang="en-US" sz="1200">
                <a:solidFill>
                  <a:schemeClr val="dk1"/>
                </a:solidFill>
                <a:latin typeface="Arial"/>
                <a:ea typeface="Arial"/>
                <a:cs typeface="Arial"/>
                <a:sym typeface="Arial"/>
              </a:rPr>
              <a:t>Is worker supervised or trained by the department or University?</a:t>
            </a:r>
            <a:endParaRPr>
              <a:solidFill>
                <a:schemeClr val="dk1"/>
              </a:solidFill>
            </a:endParaRPr>
          </a:p>
          <a:p>
            <a:pPr marL="228600" lvl="0" indent="-228600" algn="l" rtl="0">
              <a:spcBef>
                <a:spcPts val="1200"/>
              </a:spcBef>
              <a:spcAft>
                <a:spcPts val="0"/>
              </a:spcAft>
              <a:buClr>
                <a:schemeClr val="dk1"/>
              </a:buClr>
              <a:buSzPts val="1200"/>
              <a:buFont typeface="Noto Sans Symbols"/>
              <a:buAutoNum type="arabicPeriod"/>
            </a:pPr>
            <a:r>
              <a:rPr lang="en-US" sz="1200">
                <a:solidFill>
                  <a:schemeClr val="dk1"/>
                </a:solidFill>
                <a:latin typeface="Arial"/>
                <a:ea typeface="Arial"/>
                <a:cs typeface="Arial"/>
                <a:sym typeface="Arial"/>
              </a:rPr>
              <a:t>Is the service part of the regular activities of the department or University?</a:t>
            </a:r>
            <a:r>
              <a:rPr lang="en-US" sz="1200" b="1">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a:p>
            <a:pPr marL="228600" lvl="0" indent="-228600" algn="l" rtl="0">
              <a:spcBef>
                <a:spcPts val="1200"/>
              </a:spcBef>
              <a:spcAft>
                <a:spcPts val="0"/>
              </a:spcAft>
              <a:buClr>
                <a:schemeClr val="dk1"/>
              </a:buClr>
              <a:buSzPts val="1200"/>
              <a:buFont typeface="Noto Sans Symbols"/>
              <a:buAutoNum type="arabicPeriod"/>
            </a:pPr>
            <a:r>
              <a:rPr lang="en-US" sz="1200">
                <a:solidFill>
                  <a:schemeClr val="dk1"/>
                </a:solidFill>
                <a:latin typeface="Arial"/>
                <a:ea typeface="Arial"/>
                <a:cs typeface="Arial"/>
                <a:sym typeface="Arial"/>
              </a:rPr>
              <a:t>Must the worker provide the services personally?</a:t>
            </a:r>
            <a:endParaRPr/>
          </a:p>
          <a:p>
            <a:pPr marL="228600" lvl="0" indent="-228600" algn="l" rtl="0">
              <a:spcBef>
                <a:spcPts val="1200"/>
              </a:spcBef>
              <a:spcAft>
                <a:spcPts val="0"/>
              </a:spcAft>
              <a:buClr>
                <a:schemeClr val="dk1"/>
              </a:buClr>
              <a:buSzPts val="1200"/>
              <a:buFont typeface="Noto Sans Symbols"/>
              <a:buAutoNum type="arabicPeriod"/>
            </a:pPr>
            <a:r>
              <a:rPr lang="en-US" sz="1200">
                <a:solidFill>
                  <a:schemeClr val="dk1"/>
                </a:solidFill>
                <a:latin typeface="Arial"/>
                <a:ea typeface="Arial"/>
                <a:cs typeface="Arial"/>
                <a:sym typeface="Arial"/>
              </a:rPr>
              <a:t>Does the worker have the option to delegate work (to non-employees)?</a:t>
            </a:r>
            <a:r>
              <a:rPr lang="en-US" sz="1200" b="1">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a:p>
            <a:pPr marL="228600" lvl="0" indent="-228600" algn="l" rtl="0">
              <a:spcBef>
                <a:spcPts val="1200"/>
              </a:spcBef>
              <a:spcAft>
                <a:spcPts val="0"/>
              </a:spcAft>
              <a:buClr>
                <a:schemeClr val="dk1"/>
              </a:buClr>
              <a:buSzPts val="1200"/>
              <a:buFont typeface="Noto Sans Symbols"/>
              <a:buAutoNum type="arabicPeriod"/>
            </a:pPr>
            <a:r>
              <a:rPr lang="en-US" sz="1200">
                <a:solidFill>
                  <a:schemeClr val="dk1"/>
                </a:solidFill>
                <a:latin typeface="Arial"/>
                <a:ea typeface="Arial"/>
                <a:cs typeface="Arial"/>
                <a:sym typeface="Arial"/>
              </a:rPr>
              <a:t>Is there a continuous relationship between department &amp; worker?</a:t>
            </a:r>
            <a:endParaRPr/>
          </a:p>
          <a:p>
            <a:pPr marL="228600" lvl="0" indent="-228600" algn="l" rtl="0">
              <a:spcBef>
                <a:spcPts val="1200"/>
              </a:spcBef>
              <a:spcAft>
                <a:spcPts val="0"/>
              </a:spcAft>
              <a:buClr>
                <a:schemeClr val="dk1"/>
              </a:buClr>
              <a:buSzPts val="1200"/>
              <a:buFont typeface="Noto Sans Symbols"/>
              <a:buAutoNum type="arabicPeriod"/>
            </a:pPr>
            <a:r>
              <a:rPr lang="en-US" sz="1200">
                <a:solidFill>
                  <a:schemeClr val="dk1"/>
                </a:solidFill>
                <a:latin typeface="Arial"/>
                <a:ea typeface="Arial"/>
                <a:cs typeface="Arial"/>
                <a:sym typeface="Arial"/>
              </a:rPr>
              <a:t>Does the worker establish routine or schedule of work to be performed?</a:t>
            </a:r>
            <a:endParaRPr>
              <a:solidFill>
                <a:schemeClr val="dk1"/>
              </a:solidFill>
            </a:endParaRPr>
          </a:p>
          <a:p>
            <a:pPr marL="228600" lvl="0" indent="-228600" algn="l" rtl="0">
              <a:spcBef>
                <a:spcPts val="1200"/>
              </a:spcBef>
              <a:spcAft>
                <a:spcPts val="0"/>
              </a:spcAft>
              <a:buClr>
                <a:schemeClr val="dk1"/>
              </a:buClr>
              <a:buSzPts val="1200"/>
              <a:buFont typeface="Noto Sans Symbols"/>
              <a:buAutoNum type="arabicPeriod"/>
            </a:pPr>
            <a:r>
              <a:rPr lang="en-US" sz="1200">
                <a:solidFill>
                  <a:schemeClr val="dk1"/>
                </a:solidFill>
                <a:latin typeface="Arial"/>
                <a:ea typeface="Arial"/>
                <a:cs typeface="Arial"/>
                <a:sym typeface="Arial"/>
              </a:rPr>
              <a:t>Is the service/project of relative short duration?</a:t>
            </a:r>
            <a:endParaRPr/>
          </a:p>
          <a:p>
            <a:pPr marL="228600" lvl="0" indent="-228600" algn="l" rtl="0">
              <a:spcBef>
                <a:spcPts val="1200"/>
              </a:spcBef>
              <a:spcAft>
                <a:spcPts val="0"/>
              </a:spcAft>
              <a:buClr>
                <a:schemeClr val="dk1"/>
              </a:buClr>
              <a:buSzPts val="1200"/>
              <a:buFont typeface="Noto Sans Symbols"/>
              <a:buAutoNum type="arabicPeriod"/>
            </a:pPr>
            <a:r>
              <a:rPr lang="en-US" sz="1200">
                <a:solidFill>
                  <a:schemeClr val="dk1"/>
                </a:solidFill>
                <a:latin typeface="Arial"/>
                <a:ea typeface="Arial"/>
                <a:cs typeface="Arial"/>
                <a:sym typeface="Arial"/>
              </a:rPr>
              <a:t>Will the work be performed at University premises?</a:t>
            </a:r>
            <a:endParaRPr/>
          </a:p>
          <a:p>
            <a:pPr marL="228600" lvl="0" indent="-228600" algn="l" rtl="0">
              <a:spcBef>
                <a:spcPts val="1200"/>
              </a:spcBef>
              <a:spcAft>
                <a:spcPts val="0"/>
              </a:spcAft>
              <a:buClr>
                <a:schemeClr val="dk1"/>
              </a:buClr>
              <a:buSzPts val="1200"/>
              <a:buFont typeface="Noto Sans Symbols"/>
              <a:buAutoNum type="arabicPeriod"/>
            </a:pPr>
            <a:r>
              <a:rPr lang="en-US" sz="1200">
                <a:solidFill>
                  <a:schemeClr val="dk1"/>
                </a:solidFill>
                <a:latin typeface="Arial"/>
                <a:ea typeface="Arial"/>
                <a:cs typeface="Arial"/>
                <a:sym typeface="Arial"/>
              </a:rPr>
              <a:t>Does the worker set the order/sequence of work to be performed?</a:t>
            </a:r>
            <a:r>
              <a:rPr lang="en-US" sz="1200" b="1">
                <a:solidFill>
                  <a:srgbClr val="9A0000"/>
                </a:solidFill>
                <a:latin typeface="Arial"/>
                <a:ea typeface="Arial"/>
                <a:cs typeface="Arial"/>
                <a:sym typeface="Arial"/>
              </a:rPr>
              <a:t> 	</a:t>
            </a:r>
            <a:endParaRPr/>
          </a:p>
          <a:p>
            <a:pPr marL="342900" lvl="0" indent="-273050" algn="l" rtl="0">
              <a:spcBef>
                <a:spcPts val="820"/>
              </a:spcBef>
              <a:spcAft>
                <a:spcPts val="0"/>
              </a:spcAft>
              <a:buClr>
                <a:srgbClr val="B60225"/>
              </a:buClr>
              <a:buSzPts val="1100"/>
              <a:buFont typeface="Calibri"/>
              <a:buNone/>
            </a:pPr>
            <a:endParaRPr sz="1100"/>
          </a:p>
        </p:txBody>
      </p:sp>
      <p:sp>
        <p:nvSpPr>
          <p:cNvPr id="112" name="Google Shape;112;p10"/>
          <p:cNvSpPr txBox="1">
            <a:spLocks noGrp="1"/>
          </p:cNvSpPr>
          <p:nvPr>
            <p:ph type="body" idx="3"/>
          </p:nvPr>
        </p:nvSpPr>
        <p:spPr>
          <a:xfrm>
            <a:off x="5029200" y="193295"/>
            <a:ext cx="3950530" cy="762000"/>
          </a:xfrm>
          <a:prstGeom prst="rect">
            <a:avLst/>
          </a:prstGeom>
          <a:noFill/>
          <a:ln>
            <a:noFill/>
          </a:ln>
        </p:spPr>
        <p:txBody>
          <a:bodyPr spcFirstLastPara="1" wrap="square" lIns="0" tIns="45700" rIns="0" bIns="45700" anchor="t" anchorCtr="0">
            <a:noAutofit/>
          </a:bodyPr>
          <a:lstStyle/>
          <a:p>
            <a:pPr marL="342900" lvl="0" indent="-342900" algn="r" rtl="0">
              <a:spcBef>
                <a:spcPts val="0"/>
              </a:spcBef>
              <a:spcAft>
                <a:spcPts val="0"/>
              </a:spcAft>
              <a:buClr>
                <a:srgbClr val="C00000"/>
              </a:buClr>
              <a:buSzPts val="2000"/>
              <a:buFont typeface="Arial"/>
              <a:buNone/>
            </a:pPr>
            <a:r>
              <a:rPr lang="en-US" sz="2000" b="1">
                <a:solidFill>
                  <a:srgbClr val="C00000"/>
                </a:solidFill>
                <a:latin typeface="Arial"/>
                <a:ea typeface="Arial"/>
                <a:cs typeface="Arial"/>
                <a:sym typeface="Arial"/>
              </a:rPr>
              <a:t>IRS 20 FACTORS OF THE </a:t>
            </a:r>
            <a:br>
              <a:rPr lang="en-US" sz="2000" b="1">
                <a:solidFill>
                  <a:srgbClr val="C00000"/>
                </a:solidFill>
                <a:latin typeface="Arial"/>
                <a:ea typeface="Arial"/>
                <a:cs typeface="Arial"/>
                <a:sym typeface="Arial"/>
              </a:rPr>
            </a:br>
            <a:r>
              <a:rPr lang="en-US" sz="2000" b="1">
                <a:solidFill>
                  <a:srgbClr val="C00000"/>
                </a:solidFill>
                <a:latin typeface="Arial"/>
                <a:ea typeface="Arial"/>
                <a:cs typeface="Arial"/>
                <a:sym typeface="Arial"/>
              </a:rPr>
              <a:t>   COMMON LAW TEST</a:t>
            </a:r>
            <a:endParaRPr sz="1800" b="1"/>
          </a:p>
        </p:txBody>
      </p:sp>
      <p:sp>
        <p:nvSpPr>
          <p:cNvPr id="113" name="Google Shape;113;p10"/>
          <p:cNvSpPr txBox="1"/>
          <p:nvPr/>
        </p:nvSpPr>
        <p:spPr>
          <a:xfrm>
            <a:off x="4724400" y="1202398"/>
            <a:ext cx="4026600" cy="4879500"/>
          </a:xfrm>
          <a:prstGeom prst="rect">
            <a:avLst/>
          </a:prstGeom>
          <a:noFill/>
          <a:ln>
            <a:noFill/>
          </a:ln>
        </p:spPr>
        <p:txBody>
          <a:bodyPr spcFirstLastPara="1" wrap="square" lIns="91425" tIns="45700" rIns="91425" bIns="45700" anchor="t" anchorCtr="0">
            <a:spAutoFit/>
          </a:bodyPr>
          <a:lstStyle/>
          <a:p>
            <a:pPr marL="411480" marR="0" lvl="0" indent="-228600" algn="l" rtl="0">
              <a:spcBef>
                <a:spcPts val="0"/>
              </a:spcBef>
              <a:spcAft>
                <a:spcPts val="0"/>
              </a:spcAft>
              <a:buClr>
                <a:schemeClr val="dk1"/>
              </a:buClr>
              <a:buSzPts val="1200"/>
              <a:buFont typeface="Calibri"/>
              <a:buAutoNum type="arabicPeriod" startAt="11"/>
            </a:pPr>
            <a:r>
              <a:rPr lang="en-US" sz="1200" b="0" i="0" u="none" strike="noStrike" cap="none">
                <a:solidFill>
                  <a:schemeClr val="dk1"/>
                </a:solidFill>
                <a:latin typeface="Arial"/>
                <a:ea typeface="Arial"/>
                <a:cs typeface="Arial"/>
                <a:sym typeface="Arial"/>
              </a:rPr>
              <a:t>Does the worker submit regular status reports?</a:t>
            </a:r>
            <a:endParaRPr/>
          </a:p>
          <a:p>
            <a:pPr marL="411480" marR="0" lvl="0" indent="-228600" algn="l" rtl="0">
              <a:spcBef>
                <a:spcPts val="1200"/>
              </a:spcBef>
              <a:spcAft>
                <a:spcPts val="0"/>
              </a:spcAft>
              <a:buClr>
                <a:schemeClr val="dk1"/>
              </a:buClr>
              <a:buSzPts val="1200"/>
              <a:buFont typeface="Calibri"/>
              <a:buAutoNum type="arabicPeriod" startAt="11"/>
            </a:pPr>
            <a:r>
              <a:rPr lang="en-US" sz="1200" b="0" i="0" u="none" strike="noStrike" cap="none">
                <a:solidFill>
                  <a:schemeClr val="dk1"/>
                </a:solidFill>
                <a:latin typeface="Arial"/>
                <a:ea typeface="Arial"/>
                <a:cs typeface="Arial"/>
                <a:sym typeface="Arial"/>
              </a:rPr>
              <a:t>Will the worker be paid at the completion of job?</a:t>
            </a:r>
            <a:endParaRPr sz="1200" b="1" i="0" u="none" strike="noStrike" cap="none">
              <a:solidFill>
                <a:schemeClr val="dk1"/>
              </a:solidFill>
              <a:latin typeface="Arial"/>
              <a:ea typeface="Arial"/>
              <a:cs typeface="Arial"/>
              <a:sym typeface="Arial"/>
            </a:endParaRPr>
          </a:p>
          <a:p>
            <a:pPr marL="411480" marR="0" lvl="0" indent="-228600" algn="l" rtl="0">
              <a:spcBef>
                <a:spcPts val="1200"/>
              </a:spcBef>
              <a:spcAft>
                <a:spcPts val="0"/>
              </a:spcAft>
              <a:buClr>
                <a:schemeClr val="dk1"/>
              </a:buClr>
              <a:buSzPts val="1200"/>
              <a:buFont typeface="Calibri"/>
              <a:buAutoNum type="arabicPeriod" startAt="11"/>
            </a:pPr>
            <a:r>
              <a:rPr lang="en-US" sz="1200" b="0" i="0" u="none" strike="noStrike" cap="none">
                <a:solidFill>
                  <a:schemeClr val="dk1"/>
                </a:solidFill>
                <a:latin typeface="Arial"/>
                <a:ea typeface="Arial"/>
                <a:cs typeface="Arial"/>
                <a:sym typeface="Arial"/>
              </a:rPr>
              <a:t>Will the worker be reimbursed for business or travel expenses?</a:t>
            </a:r>
            <a:endParaRPr sz="1200" b="1" i="0" u="none" strike="noStrike" cap="none">
              <a:solidFill>
                <a:schemeClr val="dk1"/>
              </a:solidFill>
              <a:latin typeface="Arial"/>
              <a:ea typeface="Arial"/>
              <a:cs typeface="Arial"/>
              <a:sym typeface="Arial"/>
            </a:endParaRPr>
          </a:p>
          <a:p>
            <a:pPr marL="411480" marR="0" lvl="0" indent="-228600" algn="l" rtl="0">
              <a:spcBef>
                <a:spcPts val="1200"/>
              </a:spcBef>
              <a:spcAft>
                <a:spcPts val="0"/>
              </a:spcAft>
              <a:buClr>
                <a:schemeClr val="dk1"/>
              </a:buClr>
              <a:buSzPts val="1200"/>
              <a:buFont typeface="Calibri"/>
              <a:buAutoNum type="arabicPeriod" startAt="11"/>
            </a:pPr>
            <a:r>
              <a:rPr lang="en-US" sz="1200" b="0" i="0" u="none" strike="noStrike" cap="none">
                <a:solidFill>
                  <a:schemeClr val="dk1"/>
                </a:solidFill>
                <a:latin typeface="Arial"/>
                <a:ea typeface="Arial"/>
                <a:cs typeface="Arial"/>
                <a:sym typeface="Arial"/>
              </a:rPr>
              <a:t>Does the worker provide own instruments or tools?</a:t>
            </a:r>
            <a:endParaRPr sz="1200" b="1" i="0" u="none" strike="noStrike" cap="none">
              <a:solidFill>
                <a:schemeClr val="dk1"/>
              </a:solidFill>
              <a:latin typeface="Arial"/>
              <a:ea typeface="Arial"/>
              <a:cs typeface="Arial"/>
              <a:sym typeface="Arial"/>
            </a:endParaRPr>
          </a:p>
          <a:p>
            <a:pPr marL="411480" marR="0" lvl="0" indent="-228600" algn="l" rtl="0">
              <a:spcBef>
                <a:spcPts val="1200"/>
              </a:spcBef>
              <a:spcAft>
                <a:spcPts val="0"/>
              </a:spcAft>
              <a:buClr>
                <a:schemeClr val="dk1"/>
              </a:buClr>
              <a:buSzPts val="1200"/>
              <a:buFont typeface="Calibri"/>
              <a:buAutoNum type="arabicPeriod" startAt="11"/>
            </a:pPr>
            <a:r>
              <a:rPr lang="en-US" sz="1200" b="0" i="0" u="none" strike="noStrike" cap="none">
                <a:solidFill>
                  <a:schemeClr val="dk1"/>
                </a:solidFill>
                <a:latin typeface="Arial"/>
                <a:ea typeface="Arial"/>
                <a:cs typeface="Arial"/>
                <a:sym typeface="Arial"/>
              </a:rPr>
              <a:t>Does the worker have an investment in facilities</a:t>
            </a:r>
            <a:r>
              <a:rPr lang="en-US"/>
              <a:t> </a:t>
            </a:r>
            <a:r>
              <a:rPr lang="en-US" sz="1200" b="0" i="0" u="none" strike="noStrike" cap="none">
                <a:solidFill>
                  <a:schemeClr val="dk1"/>
                </a:solidFill>
                <a:latin typeface="Arial"/>
                <a:ea typeface="Arial"/>
                <a:cs typeface="Arial"/>
                <a:sym typeface="Arial"/>
              </a:rPr>
              <a:t>used to perform services?</a:t>
            </a:r>
            <a:endParaRPr/>
          </a:p>
          <a:p>
            <a:pPr marL="411480" marR="0" lvl="0" indent="-228600" algn="l" rtl="0">
              <a:spcBef>
                <a:spcPts val="1200"/>
              </a:spcBef>
              <a:spcAft>
                <a:spcPts val="0"/>
              </a:spcAft>
              <a:buClr>
                <a:schemeClr val="dk1"/>
              </a:buClr>
              <a:buSzPts val="1200"/>
              <a:buFont typeface="Calibri"/>
              <a:buAutoNum type="arabicPeriod" startAt="11"/>
            </a:pPr>
            <a:r>
              <a:rPr lang="en-US" sz="1200" b="0" i="0" u="none" strike="noStrike" cap="none">
                <a:solidFill>
                  <a:schemeClr val="dk1"/>
                </a:solidFill>
                <a:latin typeface="Arial"/>
                <a:ea typeface="Arial"/>
                <a:cs typeface="Arial"/>
                <a:sym typeface="Arial"/>
              </a:rPr>
              <a:t>Can the worker incur financial loss if services are not provided?</a:t>
            </a:r>
            <a:endParaRPr/>
          </a:p>
          <a:p>
            <a:pPr marL="411480" marR="0" lvl="0" indent="-228600" algn="l" rtl="0">
              <a:spcBef>
                <a:spcPts val="1200"/>
              </a:spcBef>
              <a:spcAft>
                <a:spcPts val="0"/>
              </a:spcAft>
              <a:buClr>
                <a:schemeClr val="dk1"/>
              </a:buClr>
              <a:buSzPts val="1200"/>
              <a:buFont typeface="Calibri"/>
              <a:buAutoNum type="arabicPeriod" startAt="11"/>
            </a:pPr>
            <a:r>
              <a:rPr lang="en-US" sz="1200" b="0" i="0" u="none" strike="noStrike" cap="none">
                <a:solidFill>
                  <a:schemeClr val="dk1"/>
                </a:solidFill>
                <a:latin typeface="Arial"/>
                <a:ea typeface="Arial"/>
                <a:cs typeface="Arial"/>
                <a:sym typeface="Arial"/>
              </a:rPr>
              <a:t>Does the worker have multiple sources of income from services provided?</a:t>
            </a:r>
            <a:endParaRPr sz="1200" b="1" i="0" u="none" strike="noStrike" cap="none">
              <a:solidFill>
                <a:schemeClr val="dk1"/>
              </a:solidFill>
              <a:latin typeface="Arial"/>
              <a:ea typeface="Arial"/>
              <a:cs typeface="Arial"/>
              <a:sym typeface="Arial"/>
            </a:endParaRPr>
          </a:p>
          <a:p>
            <a:pPr marL="411480" marR="0" lvl="0" indent="-228600" algn="l" rtl="0">
              <a:spcBef>
                <a:spcPts val="1200"/>
              </a:spcBef>
              <a:spcAft>
                <a:spcPts val="0"/>
              </a:spcAft>
              <a:buClr>
                <a:schemeClr val="dk1"/>
              </a:buClr>
              <a:buSzPts val="1200"/>
              <a:buFont typeface="Calibri"/>
              <a:buAutoNum type="arabicPeriod" startAt="11"/>
            </a:pPr>
            <a:r>
              <a:rPr lang="en-US" sz="1200" i="0" u="none" strike="noStrike" cap="none">
                <a:solidFill>
                  <a:schemeClr val="dk1"/>
                </a:solidFill>
              </a:rPr>
              <a:t>Does worker provide services to the public?</a:t>
            </a:r>
            <a:endParaRPr sz="1200" i="0" u="none" strike="noStrike" cap="none">
              <a:solidFill>
                <a:schemeClr val="dk1"/>
              </a:solidFill>
            </a:endParaRPr>
          </a:p>
          <a:p>
            <a:pPr marL="411480" marR="0" lvl="0" indent="-228600" algn="l" rtl="0">
              <a:spcBef>
                <a:spcPts val="1200"/>
              </a:spcBef>
              <a:spcAft>
                <a:spcPts val="0"/>
              </a:spcAft>
              <a:buClr>
                <a:schemeClr val="dk1"/>
              </a:buClr>
              <a:buSzPts val="1200"/>
              <a:buFont typeface="Calibri"/>
              <a:buAutoNum type="arabicPeriod" startAt="11"/>
            </a:pPr>
            <a:r>
              <a:rPr lang="en-US" sz="1200" b="0" i="0" u="none" strike="noStrike" cap="none">
                <a:solidFill>
                  <a:schemeClr val="dk1"/>
                </a:solidFill>
                <a:latin typeface="Arial"/>
                <a:ea typeface="Arial"/>
                <a:cs typeface="Arial"/>
                <a:sym typeface="Arial"/>
              </a:rPr>
              <a:t>Can the University fire the worker if services are being performed?</a:t>
            </a:r>
            <a:endParaRPr sz="1200" b="1" i="0" u="none" strike="noStrike" cap="none">
              <a:solidFill>
                <a:schemeClr val="dk1"/>
              </a:solidFill>
              <a:latin typeface="Arial"/>
              <a:ea typeface="Arial"/>
              <a:cs typeface="Arial"/>
              <a:sym typeface="Arial"/>
            </a:endParaRPr>
          </a:p>
          <a:p>
            <a:pPr marL="411480" marR="0" lvl="0" indent="-228600" algn="l" rtl="0">
              <a:spcBef>
                <a:spcPts val="1200"/>
              </a:spcBef>
              <a:spcAft>
                <a:spcPts val="0"/>
              </a:spcAft>
              <a:buClr>
                <a:schemeClr val="dk1"/>
              </a:buClr>
              <a:buSzPts val="1200"/>
              <a:buFont typeface="Calibri"/>
              <a:buAutoNum type="arabicPeriod" startAt="11"/>
            </a:pPr>
            <a:r>
              <a:rPr lang="en-US" sz="1200" b="0" i="0" u="none" strike="noStrike" cap="none">
                <a:solidFill>
                  <a:schemeClr val="dk1"/>
                </a:solidFill>
                <a:latin typeface="Arial"/>
                <a:ea typeface="Arial"/>
                <a:cs typeface="Arial"/>
                <a:sym typeface="Arial"/>
              </a:rPr>
              <a:t>Can the worker quit at any time without incurring a liability?</a:t>
            </a:r>
            <a:endParaRPr/>
          </a:p>
          <a:p>
            <a:pPr marL="457200" marR="0" lvl="0" indent="-457200" algn="l" rtl="0">
              <a:spcBef>
                <a:spcPts val="600"/>
              </a:spcBef>
              <a:spcAft>
                <a:spcPts val="0"/>
              </a:spcAft>
              <a:buClr>
                <a:schemeClr val="accent3"/>
              </a:buClr>
              <a:buSzPts val="1100"/>
              <a:buFont typeface="Noto Sans Symbols"/>
              <a:buNone/>
            </a:pPr>
            <a:endParaRPr sz="1100" b="0" i="0" u="none" strike="noStrike" cap="none">
              <a:solidFill>
                <a:srgbClr val="17365D"/>
              </a:solidFill>
              <a:latin typeface="Arial"/>
              <a:ea typeface="Arial"/>
              <a:cs typeface="Arial"/>
              <a:sym typeface="Arial"/>
            </a:endParaRPr>
          </a:p>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body" idx="3"/>
          </p:nvPr>
        </p:nvSpPr>
        <p:spPr>
          <a:xfrm>
            <a:off x="457200" y="1066801"/>
            <a:ext cx="8229600" cy="5207000"/>
          </a:xfrm>
          <a:prstGeom prst="rect">
            <a:avLst/>
          </a:prstGeom>
          <a:noFill/>
          <a:ln>
            <a:noFill/>
          </a:ln>
        </p:spPr>
        <p:txBody>
          <a:bodyPr spcFirstLastPara="1" wrap="square" lIns="0" tIns="0" rIns="0" bIns="0" anchor="ctr" anchorCtr="0">
            <a:noAutofit/>
          </a:bodyPr>
          <a:lstStyle/>
          <a:p>
            <a:pPr marL="0" lvl="0" indent="0" algn="l" rtl="0">
              <a:lnSpc>
                <a:spcPct val="120000"/>
              </a:lnSpc>
              <a:spcBef>
                <a:spcPts val="0"/>
              </a:spcBef>
              <a:spcAft>
                <a:spcPts val="0"/>
              </a:spcAft>
              <a:buClr>
                <a:schemeClr val="accent3"/>
              </a:buClr>
              <a:buSzPts val="1800"/>
              <a:buNone/>
            </a:pPr>
            <a:endParaRPr sz="1800">
              <a:solidFill>
                <a:schemeClr val="dk1"/>
              </a:solidFill>
              <a:latin typeface="Arial"/>
              <a:ea typeface="Arial"/>
              <a:cs typeface="Arial"/>
              <a:sym typeface="Arial"/>
            </a:endParaRPr>
          </a:p>
          <a:p>
            <a:pPr marL="0" lvl="0" indent="0" algn="l" rtl="0">
              <a:lnSpc>
                <a:spcPct val="120000"/>
              </a:lnSpc>
              <a:spcBef>
                <a:spcPts val="0"/>
              </a:spcBef>
              <a:spcAft>
                <a:spcPts val="0"/>
              </a:spcAft>
              <a:buClr>
                <a:schemeClr val="accent3"/>
              </a:buClr>
              <a:buSzPts val="1800"/>
              <a:buNone/>
            </a:pPr>
            <a:r>
              <a:rPr lang="en-US" sz="1800">
                <a:solidFill>
                  <a:schemeClr val="dk1"/>
                </a:solidFill>
                <a:latin typeface="Arial"/>
                <a:ea typeface="Arial"/>
                <a:cs typeface="Arial"/>
                <a:sym typeface="Arial"/>
              </a:rPr>
              <a:t>There are significant penalties for classifying a worker as an independent contractor when they meet the criteria for employee classification. On both the state and federal level, the premise is that “</a:t>
            </a:r>
            <a:r>
              <a:rPr lang="en-US" sz="1800" b="1" i="1">
                <a:solidFill>
                  <a:schemeClr val="dk1"/>
                </a:solidFill>
                <a:latin typeface="Arial"/>
                <a:ea typeface="Arial"/>
                <a:cs typeface="Arial"/>
                <a:sym typeface="Arial"/>
              </a:rPr>
              <a:t>every worker is an employee until proven otherwise.”</a:t>
            </a:r>
            <a:endParaRPr sz="1800">
              <a:solidFill>
                <a:schemeClr val="dk1"/>
              </a:solidFill>
              <a:latin typeface="Arial"/>
              <a:ea typeface="Arial"/>
              <a:cs typeface="Arial"/>
              <a:sym typeface="Arial"/>
            </a:endParaRPr>
          </a:p>
          <a:p>
            <a:pPr marL="82296" lvl="0" indent="0" algn="l" rtl="0">
              <a:lnSpc>
                <a:spcPct val="120000"/>
              </a:lnSpc>
              <a:spcBef>
                <a:spcPts val="0"/>
              </a:spcBef>
              <a:spcAft>
                <a:spcPts val="0"/>
              </a:spcAft>
              <a:buClr>
                <a:schemeClr val="dk1"/>
              </a:buClr>
              <a:buSzPts val="1800"/>
              <a:buNone/>
            </a:pPr>
            <a:r>
              <a:rPr lang="en-US" sz="1800">
                <a:solidFill>
                  <a:schemeClr val="dk1"/>
                </a:solidFill>
                <a:latin typeface="Arial"/>
                <a:ea typeface="Arial"/>
                <a:cs typeface="Arial"/>
                <a:sym typeface="Arial"/>
              </a:rPr>
              <a:t>Penalties for misclassification can vary and may include providing retroactive benefits, including vacation pay and 401(k) contributions, stiff financial penalties, and in some cases criminal charges, and back payment of taxes – including interest – </a:t>
            </a:r>
            <a:r>
              <a:rPr lang="en-US" sz="1800" i="1">
                <a:solidFill>
                  <a:schemeClr val="dk1"/>
                </a:solidFill>
                <a:latin typeface="Arial"/>
                <a:ea typeface="Arial"/>
                <a:cs typeface="Arial"/>
                <a:sym typeface="Arial"/>
              </a:rPr>
              <a:t>even if the IC paid the taxes already. </a:t>
            </a:r>
            <a:endParaRPr/>
          </a:p>
          <a:p>
            <a:pPr marL="82296" lvl="0" indent="0" algn="l" rtl="0">
              <a:lnSpc>
                <a:spcPct val="120000"/>
              </a:lnSpc>
              <a:spcBef>
                <a:spcPts val="0"/>
              </a:spcBef>
              <a:spcAft>
                <a:spcPts val="0"/>
              </a:spcAft>
              <a:buClr>
                <a:schemeClr val="dk1"/>
              </a:buClr>
              <a:buSzPts val="1800"/>
              <a:buNone/>
            </a:pPr>
            <a:r>
              <a:rPr lang="en-US" sz="1800">
                <a:solidFill>
                  <a:schemeClr val="dk1"/>
                </a:solidFill>
                <a:highlight>
                  <a:srgbClr val="FFFF00"/>
                </a:highlight>
                <a:latin typeface="Arial"/>
                <a:ea typeface="Arial"/>
                <a:cs typeface="Arial"/>
                <a:sym typeface="Arial"/>
              </a:rPr>
              <a:t>It is extremely important to obtain IC approval via Human Resources before committing to contracting an Independent Contractor. </a:t>
            </a:r>
            <a:endParaRPr/>
          </a:p>
          <a:p>
            <a:pPr marL="82296" lvl="0" indent="0" algn="ctr" rtl="0">
              <a:lnSpc>
                <a:spcPct val="120000"/>
              </a:lnSpc>
              <a:spcBef>
                <a:spcPts val="0"/>
              </a:spcBef>
              <a:spcAft>
                <a:spcPts val="0"/>
              </a:spcAft>
              <a:buClr>
                <a:srgbClr val="B60225"/>
              </a:buClr>
              <a:buSzPts val="1800"/>
              <a:buNone/>
            </a:pPr>
            <a:endParaRPr sz="1800" i="1">
              <a:solidFill>
                <a:schemeClr val="dk1"/>
              </a:solidFill>
              <a:highlight>
                <a:srgbClr val="FFFF00"/>
              </a:highlight>
              <a:latin typeface="Arial"/>
              <a:ea typeface="Arial"/>
              <a:cs typeface="Arial"/>
              <a:sym typeface="Arial"/>
            </a:endParaRPr>
          </a:p>
          <a:p>
            <a:pPr marL="82296" lvl="0" indent="0" algn="ctr" rtl="0">
              <a:lnSpc>
                <a:spcPct val="120000"/>
              </a:lnSpc>
              <a:spcBef>
                <a:spcPts val="0"/>
              </a:spcBef>
              <a:spcAft>
                <a:spcPts val="0"/>
              </a:spcAft>
              <a:buClr>
                <a:schemeClr val="dk1"/>
              </a:buClr>
              <a:buSzPts val="1800"/>
              <a:buNone/>
            </a:pPr>
            <a:r>
              <a:rPr lang="en-US" sz="1800">
                <a:solidFill>
                  <a:schemeClr val="dk1"/>
                </a:solidFill>
                <a:latin typeface="Arial"/>
                <a:ea typeface="Arial"/>
                <a:cs typeface="Arial"/>
                <a:sym typeface="Arial"/>
              </a:rPr>
              <a:t>	If you need assistance in making the right determination, visit the HR website at and use the </a:t>
            </a:r>
            <a:r>
              <a:rPr lang="en-US" sz="1800" i="1">
                <a:solidFill>
                  <a:schemeClr val="dk1"/>
                </a:solidFill>
                <a:latin typeface="Arial"/>
                <a:ea typeface="Arial"/>
                <a:cs typeface="Arial"/>
                <a:sym typeface="Arial"/>
              </a:rPr>
              <a:t>Independent Contractor Tool </a:t>
            </a:r>
            <a:r>
              <a:rPr lang="en-US" sz="1800">
                <a:solidFill>
                  <a:schemeClr val="dk1"/>
                </a:solidFill>
                <a:latin typeface="Arial"/>
                <a:ea typeface="Arial"/>
                <a:cs typeface="Arial"/>
                <a:sym typeface="Arial"/>
              </a:rPr>
              <a:t>at </a:t>
            </a:r>
            <a:r>
              <a:rPr lang="en-US" sz="1800" b="1"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http://www.stonybrook.edu/hr/misc/ic/</a:t>
            </a:r>
            <a:r>
              <a:rPr lang="en-US" sz="1800" b="1" u="sng">
                <a:solidFill>
                  <a:schemeClr val="dk1"/>
                </a:solidFill>
                <a:latin typeface="Arial"/>
                <a:ea typeface="Arial"/>
                <a:cs typeface="Arial"/>
                <a:sym typeface="Arial"/>
              </a:rPr>
              <a:t>.</a:t>
            </a:r>
            <a:r>
              <a:rPr lang="en-US" sz="1800">
                <a:solidFill>
                  <a:schemeClr val="dk1"/>
                </a:solidFill>
                <a:latin typeface="Arial"/>
                <a:ea typeface="Arial"/>
                <a:cs typeface="Arial"/>
                <a:sym typeface="Arial"/>
              </a:rPr>
              <a:t> </a:t>
            </a:r>
            <a:endParaRPr/>
          </a:p>
          <a:p>
            <a:pPr marL="274320" lvl="0" indent="-274320" algn="ctr" rtl="0">
              <a:spcBef>
                <a:spcPts val="240"/>
              </a:spcBef>
              <a:spcAft>
                <a:spcPts val="0"/>
              </a:spcAft>
              <a:buClr>
                <a:schemeClr val="accent3"/>
              </a:buClr>
              <a:buSzPts val="1200"/>
              <a:buNone/>
            </a:pPr>
            <a:endParaRPr sz="1200">
              <a:solidFill>
                <a:schemeClr val="dk1"/>
              </a:solidFill>
            </a:endParaRPr>
          </a:p>
          <a:p>
            <a:pPr marL="274320" lvl="0" indent="-274320" algn="ctr" rtl="0">
              <a:spcBef>
                <a:spcPts val="240"/>
              </a:spcBef>
              <a:spcAft>
                <a:spcPts val="0"/>
              </a:spcAft>
              <a:buClr>
                <a:schemeClr val="accent3"/>
              </a:buClr>
              <a:buSzPts val="1200"/>
              <a:buNone/>
            </a:pPr>
            <a:endParaRPr sz="1200" i="1">
              <a:solidFill>
                <a:schemeClr val="dk1"/>
              </a:solidFill>
            </a:endParaRPr>
          </a:p>
        </p:txBody>
      </p:sp>
      <p:sp>
        <p:nvSpPr>
          <p:cNvPr id="120" name="Google Shape;120;p15"/>
          <p:cNvSpPr txBox="1"/>
          <p:nvPr/>
        </p:nvSpPr>
        <p:spPr>
          <a:xfrm>
            <a:off x="4191000" y="191354"/>
            <a:ext cx="4648200" cy="83099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rgbClr val="C00000"/>
              </a:buClr>
              <a:buSzPts val="2400"/>
              <a:buFont typeface="Noto Sans Symbols"/>
              <a:buNone/>
            </a:pPr>
            <a:r>
              <a:rPr lang="en-US" sz="2400" b="1">
                <a:solidFill>
                  <a:srgbClr val="C00000"/>
                </a:solidFill>
                <a:latin typeface="Arial"/>
                <a:ea typeface="Arial"/>
                <a:cs typeface="Arial"/>
                <a:sym typeface="Arial"/>
              </a:rPr>
              <a:t>PENALTIES FOR MISCLASSIFICATION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6"/>
          <p:cNvSpPr txBox="1"/>
          <p:nvPr/>
        </p:nvSpPr>
        <p:spPr>
          <a:xfrm>
            <a:off x="4572000" y="304800"/>
            <a:ext cx="4560276" cy="76944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rgbClr val="C00000"/>
              </a:buClr>
              <a:buSzPts val="2200"/>
              <a:buFont typeface="Noto Sans Symbols"/>
              <a:buNone/>
            </a:pPr>
            <a:r>
              <a:rPr lang="en-US" sz="2200" b="1">
                <a:solidFill>
                  <a:srgbClr val="C00000"/>
                </a:solidFill>
                <a:latin typeface="Arial"/>
                <a:ea typeface="Arial"/>
                <a:cs typeface="Arial"/>
                <a:sym typeface="Arial"/>
              </a:rPr>
              <a:t>POST EMPLOYMENT RESTRICTIONS</a:t>
            </a:r>
            <a:endParaRPr/>
          </a:p>
        </p:txBody>
      </p:sp>
      <p:pic>
        <p:nvPicPr>
          <p:cNvPr id="127" name="Google Shape;127;p16"/>
          <p:cNvPicPr preferRelativeResize="0"/>
          <p:nvPr/>
        </p:nvPicPr>
        <p:blipFill>
          <a:blip r:embed="rId3">
            <a:alphaModFix/>
          </a:blip>
          <a:stretch>
            <a:fillRect/>
          </a:stretch>
        </p:blipFill>
        <p:spPr>
          <a:xfrm>
            <a:off x="562825" y="1372274"/>
            <a:ext cx="8230726" cy="2731925"/>
          </a:xfrm>
          <a:prstGeom prst="rect">
            <a:avLst/>
          </a:prstGeom>
          <a:noFill/>
          <a:ln>
            <a:noFill/>
          </a:ln>
        </p:spPr>
      </p:pic>
      <p:sp>
        <p:nvSpPr>
          <p:cNvPr id="128" name="Google Shape;128;p16"/>
          <p:cNvSpPr txBox="1"/>
          <p:nvPr/>
        </p:nvSpPr>
        <p:spPr>
          <a:xfrm>
            <a:off x="562825" y="4011550"/>
            <a:ext cx="6646200" cy="160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Helvetica Neue"/>
                <a:ea typeface="Helvetica Neue"/>
                <a:cs typeface="Helvetica Neue"/>
                <a:sym typeface="Helvetica Neue"/>
              </a:rPr>
              <a:t> We check the State and RF systems to make sure IC’s are not currently a New York State/Stony Brook University/Research Foundation/Stony</a:t>
            </a:r>
            <a:endParaRPr>
              <a:latin typeface="Helvetica Neue"/>
              <a:ea typeface="Helvetica Neue"/>
              <a:cs typeface="Helvetica Neue"/>
              <a:sym typeface="Helvetica Neue"/>
            </a:endParaRPr>
          </a:p>
          <a:p>
            <a:pPr marL="0" lvl="0" indent="0" algn="l" rtl="0">
              <a:spcBef>
                <a:spcPts val="0"/>
              </a:spcBef>
              <a:spcAft>
                <a:spcPts val="0"/>
              </a:spcAft>
              <a:buNone/>
            </a:pPr>
            <a:r>
              <a:rPr lang="en-US">
                <a:latin typeface="Helvetica Neue"/>
                <a:ea typeface="Helvetica Neue"/>
                <a:cs typeface="Helvetica Neue"/>
                <a:sym typeface="Helvetica Neue"/>
              </a:rPr>
              <a:t>Brook Foundation employee; they have not been a New York State/Stony Brook University employee for the past two years; and they have not been a Research Foundation employee in the current calendar year.  </a:t>
            </a:r>
            <a:endParaRPr>
              <a:latin typeface="Helvetica Neue"/>
              <a:ea typeface="Helvetica Neue"/>
              <a:cs typeface="Helvetica Neue"/>
              <a:sym typeface="Helvetica Neue"/>
            </a:endParaRPr>
          </a:p>
          <a:p>
            <a:pPr marL="0" lvl="0" indent="0" algn="l" rtl="0">
              <a:spcBef>
                <a:spcPts val="0"/>
              </a:spcBef>
              <a:spcAft>
                <a:spcPts val="0"/>
              </a:spcAft>
              <a:buNone/>
            </a:pPr>
            <a:r>
              <a:rPr lang="en-US">
                <a:solidFill>
                  <a:schemeClr val="dk1"/>
                </a:solidFill>
                <a:latin typeface="Helvetica Neue"/>
                <a:ea typeface="Helvetica Neue"/>
                <a:cs typeface="Helvetica Neue"/>
                <a:sym typeface="Helvetica Neue"/>
              </a:rPr>
              <a:t>If they are active they would need to be paid through extra service. </a:t>
            </a:r>
            <a:endParaRPr>
              <a:solidFill>
                <a:schemeClr val="dk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a:latin typeface="Helvetica Neue"/>
              <a:ea typeface="Helvetica Neue"/>
              <a:cs typeface="Helvetica Neue"/>
              <a:sym typeface="Helvetica Neue"/>
            </a:endParaRPr>
          </a:p>
          <a:p>
            <a:pPr marL="0" lvl="0" indent="0" algn="l" rtl="0">
              <a:spcBef>
                <a:spcPts val="0"/>
              </a:spcBef>
              <a:spcAft>
                <a:spcPts val="0"/>
              </a:spcAft>
              <a:buNone/>
            </a:pPr>
            <a:endParaRPr>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name="1_SBU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3414</Words>
  <Application>Microsoft Office PowerPoint</Application>
  <PresentationFormat>On-screen Show (4:3)</PresentationFormat>
  <Paragraphs>280</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Noto Sans Symbols</vt:lpstr>
      <vt:lpstr>Merriweather Sans</vt:lpstr>
      <vt:lpstr>Helvetica Neue</vt:lpstr>
      <vt:lpstr>1_SBU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SECURITY AND  EXPORT CONTROLS</vt:lpstr>
      <vt:lpstr>EXPORT REVIEW</vt:lpstr>
      <vt:lpstr>SCREENING:  FEDERAL LISTS </vt:lpstr>
      <vt:lpstr>EXPORT LICENSES </vt:lpstr>
      <vt:lpstr>EMBARGOED AND  SANCTIONED COUNTRIES </vt:lpstr>
      <vt:lpstr>EXPORT LICENSES </vt:lpstr>
      <vt:lpstr> VISA &amp; IMMIGRATION SERVICES    http://www.stonybrook.edu/visa</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pvilla</dc:creator>
  <cp:lastModifiedBy>Sheila Routh</cp:lastModifiedBy>
  <cp:revision>2</cp:revision>
  <dcterms:created xsi:type="dcterms:W3CDTF">2009-03-06T14:46:42Z</dcterms:created>
  <dcterms:modified xsi:type="dcterms:W3CDTF">2023-10-03T21:12:02Z</dcterms:modified>
</cp:coreProperties>
</file>